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Montserrat Light" panose="020B0604020202020204" charset="0"/>
      <p:regular r:id="rId20"/>
    </p:embeddedFont>
    <p:embeddedFont>
      <p:font typeface="Montserrat Light Bold" panose="020B0604020202020204" charset="0"/>
      <p:regular r:id="rId21"/>
    </p:embeddedFont>
    <p:embeddedFont>
      <p:font typeface="Montserrat Classic Bold" panose="020B0604020202020204" charset="0"/>
      <p:regular r:id="rId22"/>
    </p:embeddedFont>
    <p:embeddedFont>
      <p:font typeface="Arimo" panose="020B0604020202020204" charset="0"/>
      <p:regular r:id="rId23"/>
    </p:embeddedFont>
    <p:embeddedFont>
      <p:font typeface="Open Sans Bold" panose="020B0604020202020204" charset="0"/>
      <p:regular r:id="rId24"/>
    </p:embeddedFont>
    <p:embeddedFont>
      <p:font typeface="Archivo Black" panose="020B0604020202020204" charset="0"/>
      <p:regular r:id="rId25"/>
    </p:embeddedFont>
    <p:embeddedFont>
      <p:font typeface="Montserrat Classic" panose="020B0604020202020204" charset="0"/>
      <p:regular r:id="rId26"/>
    </p:embeddedFont>
    <p:embeddedFont>
      <p:font typeface="Open Sans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17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28.png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9.sv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29183" y="0"/>
            <a:ext cx="11158817" cy="10400373"/>
            <a:chOff x="0" y="0"/>
            <a:chExt cx="11036904" cy="10286746"/>
          </a:xfrm>
        </p:grpSpPr>
        <p:sp>
          <p:nvSpPr>
            <p:cNvPr id="4" name="Freeform 4"/>
            <p:cNvSpPr/>
            <p:nvPr/>
          </p:nvSpPr>
          <p:spPr>
            <a:xfrm>
              <a:off x="-2794" y="-127"/>
              <a:ext cx="11039698" cy="10286873"/>
            </a:xfrm>
            <a:custGeom>
              <a:avLst/>
              <a:gdLst/>
              <a:ahLst/>
              <a:cxnLst/>
              <a:rect l="l" t="t" r="r" b="b"/>
              <a:pathLst>
                <a:path w="11039698" h="10286873">
                  <a:moveTo>
                    <a:pt x="11039698" y="10251440"/>
                  </a:moveTo>
                  <a:cubicBezTo>
                    <a:pt x="11039698" y="10284587"/>
                    <a:pt x="11026012" y="10286873"/>
                    <a:pt x="10990331" y="10286873"/>
                  </a:cubicBezTo>
                  <a:cubicBezTo>
                    <a:pt x="7328307" y="10286238"/>
                    <a:pt x="3666447" y="10286238"/>
                    <a:pt x="4423" y="10286238"/>
                  </a:cubicBezTo>
                  <a:cubicBezTo>
                    <a:pt x="0" y="10272395"/>
                    <a:pt x="7356" y="10259822"/>
                    <a:pt x="11103" y="10246995"/>
                  </a:cubicBezTo>
                  <a:cubicBezTo>
                    <a:pt x="172071" y="9685401"/>
                    <a:pt x="333202" y="9123934"/>
                    <a:pt x="494659" y="8562467"/>
                  </a:cubicBezTo>
                  <a:cubicBezTo>
                    <a:pt x="724869" y="7761986"/>
                    <a:pt x="955569" y="6961632"/>
                    <a:pt x="1185616" y="6161151"/>
                  </a:cubicBezTo>
                  <a:cubicBezTo>
                    <a:pt x="1469754" y="5172583"/>
                    <a:pt x="1753240" y="4184015"/>
                    <a:pt x="2037216" y="3195574"/>
                  </a:cubicBezTo>
                  <a:cubicBezTo>
                    <a:pt x="2325752" y="2191385"/>
                    <a:pt x="2614452" y="1187323"/>
                    <a:pt x="2903804" y="183261"/>
                  </a:cubicBezTo>
                  <a:cubicBezTo>
                    <a:pt x="2921400" y="122174"/>
                    <a:pt x="2932641" y="59690"/>
                    <a:pt x="2961153" y="635"/>
                  </a:cubicBezTo>
                  <a:cubicBezTo>
                    <a:pt x="5637655" y="635"/>
                    <a:pt x="8314156" y="635"/>
                    <a:pt x="10990657" y="0"/>
                  </a:cubicBezTo>
                  <a:cubicBezTo>
                    <a:pt x="11026990" y="0"/>
                    <a:pt x="11039372" y="3429"/>
                    <a:pt x="11039372" y="35814"/>
                  </a:cubicBezTo>
                  <a:cubicBezTo>
                    <a:pt x="11038394" y="3441065"/>
                    <a:pt x="11038394" y="6846316"/>
                    <a:pt x="11039698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31584" t="-1" r="-31581" b="-1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8270144" y="1028700"/>
            <a:ext cx="1747711" cy="1185266"/>
          </a:xfrm>
          <a:custGeom>
            <a:avLst/>
            <a:gdLst/>
            <a:ahLst/>
            <a:cxnLst/>
            <a:rect l="l" t="t" r="r" b="b"/>
            <a:pathLst>
              <a:path w="1747711" h="1185266">
                <a:moveTo>
                  <a:pt x="0" y="0"/>
                </a:moveTo>
                <a:lnTo>
                  <a:pt x="1747712" y="0"/>
                </a:lnTo>
                <a:lnTo>
                  <a:pt x="1747712" y="1185266"/>
                </a:lnTo>
                <a:lnTo>
                  <a:pt x="0" y="1185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237583" y="3009708"/>
            <a:ext cx="9904959" cy="5412954"/>
            <a:chOff x="0" y="0"/>
            <a:chExt cx="2608713" cy="14256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08713" cy="1425634"/>
            </a:xfrm>
            <a:custGeom>
              <a:avLst/>
              <a:gdLst/>
              <a:ahLst/>
              <a:cxnLst/>
              <a:rect l="l" t="t" r="r" b="b"/>
              <a:pathLst>
                <a:path w="2608713" h="1425634">
                  <a:moveTo>
                    <a:pt x="0" y="0"/>
                  </a:moveTo>
                  <a:lnTo>
                    <a:pt x="2608713" y="0"/>
                  </a:lnTo>
                  <a:lnTo>
                    <a:pt x="2608713" y="1425634"/>
                  </a:lnTo>
                  <a:lnTo>
                    <a:pt x="0" y="14256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08713" cy="1444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471449" y="3065418"/>
            <a:ext cx="7345101" cy="898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16323C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PROJEKT ÜBER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14919" y="3739716"/>
            <a:ext cx="9058163" cy="4085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48"/>
              </a:lnSpc>
            </a:pPr>
            <a:r>
              <a:rPr lang="en-US" sz="11846" spc="165" dirty="0">
                <a:solidFill>
                  <a:srgbClr val="00979C"/>
                </a:solidFill>
                <a:latin typeface="Archivo Black"/>
                <a:ea typeface="Archivo Black"/>
                <a:cs typeface="Archivo Black"/>
                <a:sym typeface="Archivo Black"/>
              </a:rPr>
              <a:t>SOLAR-TRACKER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5466" y="9560045"/>
            <a:ext cx="2443918" cy="44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b="1" spc="14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2023-2024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8417665" y="-969086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918" y="0"/>
            <a:ext cx="9827677" cy="10287000"/>
            <a:chOff x="0" y="0"/>
            <a:chExt cx="9827677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27677" cy="10287000"/>
            </a:xfrm>
            <a:custGeom>
              <a:avLst/>
              <a:gdLst/>
              <a:ahLst/>
              <a:cxnLst/>
              <a:rect l="l" t="t" r="r" b="b"/>
              <a:pathLst>
                <a:path w="9827677" h="10287000">
                  <a:moveTo>
                    <a:pt x="9827677" y="762"/>
                  </a:moveTo>
                  <a:cubicBezTo>
                    <a:pt x="9823025" y="20447"/>
                    <a:pt x="9818810" y="40132"/>
                    <a:pt x="9813721" y="59690"/>
                  </a:cubicBezTo>
                  <a:cubicBezTo>
                    <a:pt x="9704548" y="485521"/>
                    <a:pt x="9595228" y="911225"/>
                    <a:pt x="9486054" y="1337056"/>
                  </a:cubicBezTo>
                  <a:cubicBezTo>
                    <a:pt x="9324693" y="1966722"/>
                    <a:pt x="9163767" y="2596388"/>
                    <a:pt x="9002259" y="3225927"/>
                  </a:cubicBezTo>
                  <a:cubicBezTo>
                    <a:pt x="8803828" y="3999103"/>
                    <a:pt x="8604814" y="4772152"/>
                    <a:pt x="8406382" y="5545328"/>
                  </a:cubicBezTo>
                  <a:cubicBezTo>
                    <a:pt x="8235425" y="6211443"/>
                    <a:pt x="8064760" y="6877558"/>
                    <a:pt x="7893948" y="7543800"/>
                  </a:cubicBezTo>
                  <a:cubicBezTo>
                    <a:pt x="7743925" y="8129016"/>
                    <a:pt x="7594193" y="8714105"/>
                    <a:pt x="7443880" y="9299194"/>
                  </a:cubicBezTo>
                  <a:cubicBezTo>
                    <a:pt x="7359419" y="9628251"/>
                    <a:pt x="7274231" y="9957181"/>
                    <a:pt x="7189335" y="10286238"/>
                  </a:cubicBezTo>
                  <a:cubicBezTo>
                    <a:pt x="4806845" y="10286238"/>
                    <a:pt x="2424501" y="10286111"/>
                    <a:pt x="42157" y="10287000"/>
                  </a:cubicBezTo>
                  <a:cubicBezTo>
                    <a:pt x="7704" y="10287000"/>
                    <a:pt x="0" y="10280269"/>
                    <a:pt x="0" y="10250043"/>
                  </a:cubicBezTo>
                  <a:cubicBezTo>
                    <a:pt x="872" y="6845681"/>
                    <a:pt x="872" y="3441319"/>
                    <a:pt x="0" y="36957"/>
                  </a:cubicBezTo>
                  <a:cubicBezTo>
                    <a:pt x="0" y="6731"/>
                    <a:pt x="7705" y="0"/>
                    <a:pt x="42158" y="0"/>
                  </a:cubicBezTo>
                  <a:cubicBezTo>
                    <a:pt x="3303998" y="762"/>
                    <a:pt x="6565837" y="762"/>
                    <a:pt x="9827677" y="762"/>
                  </a:cubicBezTo>
                  <a:close/>
                </a:path>
              </a:pathLst>
            </a:custGeom>
            <a:blipFill>
              <a:blip r:embed="rId2"/>
              <a:stretch>
                <a:fillRect l="-22785" r="-3201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654366" y="880757"/>
            <a:ext cx="8633634" cy="8853874"/>
            <a:chOff x="0" y="0"/>
            <a:chExt cx="2273879" cy="23318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73879" cy="2331885"/>
            </a:xfrm>
            <a:custGeom>
              <a:avLst/>
              <a:gdLst/>
              <a:ahLst/>
              <a:cxnLst/>
              <a:rect l="l" t="t" r="r" b="b"/>
              <a:pathLst>
                <a:path w="2273879" h="2331885">
                  <a:moveTo>
                    <a:pt x="23315" y="0"/>
                  </a:moveTo>
                  <a:lnTo>
                    <a:pt x="2250564" y="0"/>
                  </a:lnTo>
                  <a:cubicBezTo>
                    <a:pt x="2263441" y="0"/>
                    <a:pt x="2273879" y="10438"/>
                    <a:pt x="2273879" y="23315"/>
                  </a:cubicBezTo>
                  <a:lnTo>
                    <a:pt x="2273879" y="2308570"/>
                  </a:lnTo>
                  <a:cubicBezTo>
                    <a:pt x="2273879" y="2321446"/>
                    <a:pt x="2263441" y="2331885"/>
                    <a:pt x="2250564" y="2331885"/>
                  </a:cubicBezTo>
                  <a:lnTo>
                    <a:pt x="23315" y="2331885"/>
                  </a:lnTo>
                  <a:cubicBezTo>
                    <a:pt x="10438" y="2331885"/>
                    <a:pt x="0" y="2321446"/>
                    <a:pt x="0" y="2308570"/>
                  </a:cubicBezTo>
                  <a:lnTo>
                    <a:pt x="0" y="23315"/>
                  </a:lnTo>
                  <a:cubicBezTo>
                    <a:pt x="0" y="10438"/>
                    <a:pt x="10438" y="0"/>
                    <a:pt x="23315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273879" cy="235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725722" y="1548406"/>
            <a:ext cx="4921232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VOID LOOP()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25722" y="3392916"/>
            <a:ext cx="4630789" cy="884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4778" lvl="1" indent="-277389" algn="l">
              <a:lnSpc>
                <a:spcPts val="3546"/>
              </a:lnSpc>
              <a:buFont typeface="Arial"/>
              <a:buChar char="•"/>
            </a:pPr>
            <a:r>
              <a:rPr lang="en-US" sz="256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Definition der Zeit- und Toleranzvariablen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25722" y="4686617"/>
            <a:ext cx="4921232" cy="127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1371" lvl="1" indent="-275685" algn="l">
              <a:lnSpc>
                <a:spcPts val="3396"/>
              </a:lnSpc>
              <a:buFont typeface="Arial"/>
              <a:buChar char="•"/>
            </a:pPr>
            <a:r>
              <a:rPr lang="en-US" sz="2553" spc="20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Ablesen der Sensoren (links und rechts, oben und unten)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77892" y="6349428"/>
            <a:ext cx="6184973" cy="884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4778" lvl="1" indent="-277389" algn="l">
              <a:lnSpc>
                <a:spcPts val="3546"/>
              </a:lnSpc>
              <a:buFont typeface="Arial"/>
              <a:buChar char="•"/>
            </a:pPr>
            <a:r>
              <a:rPr lang="en-US" sz="256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Berechnung der Durchschnittswerte der Sensoren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77892" y="7624187"/>
            <a:ext cx="5545511" cy="884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4778" lvl="1" indent="-277389" algn="l">
              <a:lnSpc>
                <a:spcPts val="3546"/>
              </a:lnSpc>
              <a:buFont typeface="Arial"/>
              <a:buChar char="•"/>
            </a:pPr>
            <a:r>
              <a:rPr lang="en-US" sz="256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Berechnung der vertikalen und horizontalen Variationen</a:t>
            </a:r>
          </a:p>
        </p:txBody>
      </p:sp>
      <p:sp>
        <p:nvSpPr>
          <p:cNvPr id="15" name="Freeform 15"/>
          <p:cNvSpPr/>
          <p:nvPr/>
        </p:nvSpPr>
        <p:spPr>
          <a:xfrm rot="-7837046">
            <a:off x="9087436" y="1621550"/>
            <a:ext cx="2710675" cy="1650497"/>
          </a:xfrm>
          <a:custGeom>
            <a:avLst/>
            <a:gdLst/>
            <a:ahLst/>
            <a:cxnLst/>
            <a:rect l="l" t="t" r="r" b="b"/>
            <a:pathLst>
              <a:path w="2710675" h="1650497">
                <a:moveTo>
                  <a:pt x="0" y="0"/>
                </a:moveTo>
                <a:lnTo>
                  <a:pt x="2710675" y="0"/>
                </a:lnTo>
                <a:lnTo>
                  <a:pt x="2710675" y="1650497"/>
                </a:lnTo>
                <a:lnTo>
                  <a:pt x="0" y="1650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l="-91480" t="-3413" r="-2640" b="-4983"/>
            </a:stretch>
          </a:blipFill>
        </p:spPr>
      </p:sp>
      <p:sp>
        <p:nvSpPr>
          <p:cNvPr id="16" name="Freeform 16"/>
          <p:cNvSpPr/>
          <p:nvPr/>
        </p:nvSpPr>
        <p:spPr>
          <a:xfrm rot="-8583519">
            <a:off x="7164311" y="3085665"/>
            <a:ext cx="4548122" cy="1546362"/>
          </a:xfrm>
          <a:custGeom>
            <a:avLst/>
            <a:gdLst/>
            <a:ahLst/>
            <a:cxnLst/>
            <a:rect l="l" t="t" r="r" b="b"/>
            <a:pathLst>
              <a:path w="4548122" h="1546362">
                <a:moveTo>
                  <a:pt x="0" y="0"/>
                </a:moveTo>
                <a:lnTo>
                  <a:pt x="4548122" y="0"/>
                </a:lnTo>
                <a:lnTo>
                  <a:pt x="4548122" y="1546362"/>
                </a:lnTo>
                <a:lnTo>
                  <a:pt x="0" y="1546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9190793">
            <a:off x="7343807" y="5440912"/>
            <a:ext cx="4368948" cy="1485442"/>
          </a:xfrm>
          <a:custGeom>
            <a:avLst/>
            <a:gdLst/>
            <a:ahLst/>
            <a:cxnLst/>
            <a:rect l="l" t="t" r="r" b="b"/>
            <a:pathLst>
              <a:path w="4368948" h="1485442">
                <a:moveTo>
                  <a:pt x="0" y="0"/>
                </a:moveTo>
                <a:lnTo>
                  <a:pt x="4368948" y="0"/>
                </a:lnTo>
                <a:lnTo>
                  <a:pt x="4368948" y="1485442"/>
                </a:lnTo>
                <a:lnTo>
                  <a:pt x="0" y="1485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0673862">
            <a:off x="7686121" y="7765700"/>
            <a:ext cx="4368948" cy="1485442"/>
          </a:xfrm>
          <a:custGeom>
            <a:avLst/>
            <a:gdLst/>
            <a:ahLst/>
            <a:cxnLst/>
            <a:rect l="l" t="t" r="r" b="b"/>
            <a:pathLst>
              <a:path w="4368948" h="1485442">
                <a:moveTo>
                  <a:pt x="0" y="0"/>
                </a:moveTo>
                <a:lnTo>
                  <a:pt x="4368948" y="0"/>
                </a:lnTo>
                <a:lnTo>
                  <a:pt x="4368948" y="1485442"/>
                </a:lnTo>
                <a:lnTo>
                  <a:pt x="0" y="1485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3370276" y="9144000"/>
            <a:ext cx="7778049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7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8413790" y="-969086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918" y="0"/>
            <a:ext cx="9827677" cy="10287000"/>
            <a:chOff x="0" y="0"/>
            <a:chExt cx="9827677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27677" cy="10287000"/>
            </a:xfrm>
            <a:custGeom>
              <a:avLst/>
              <a:gdLst/>
              <a:ahLst/>
              <a:cxnLst/>
              <a:rect l="l" t="t" r="r" b="b"/>
              <a:pathLst>
                <a:path w="9827677" h="10287000">
                  <a:moveTo>
                    <a:pt x="9827677" y="762"/>
                  </a:moveTo>
                  <a:cubicBezTo>
                    <a:pt x="9823025" y="20447"/>
                    <a:pt x="9818810" y="40132"/>
                    <a:pt x="9813721" y="59690"/>
                  </a:cubicBezTo>
                  <a:cubicBezTo>
                    <a:pt x="9704548" y="485521"/>
                    <a:pt x="9595228" y="911225"/>
                    <a:pt x="9486054" y="1337056"/>
                  </a:cubicBezTo>
                  <a:cubicBezTo>
                    <a:pt x="9324693" y="1966722"/>
                    <a:pt x="9163767" y="2596388"/>
                    <a:pt x="9002259" y="3225927"/>
                  </a:cubicBezTo>
                  <a:cubicBezTo>
                    <a:pt x="8803828" y="3999103"/>
                    <a:pt x="8604814" y="4772152"/>
                    <a:pt x="8406382" y="5545328"/>
                  </a:cubicBezTo>
                  <a:cubicBezTo>
                    <a:pt x="8235425" y="6211443"/>
                    <a:pt x="8064760" y="6877558"/>
                    <a:pt x="7893948" y="7543800"/>
                  </a:cubicBezTo>
                  <a:cubicBezTo>
                    <a:pt x="7743925" y="8129016"/>
                    <a:pt x="7594193" y="8714105"/>
                    <a:pt x="7443880" y="9299194"/>
                  </a:cubicBezTo>
                  <a:cubicBezTo>
                    <a:pt x="7359419" y="9628251"/>
                    <a:pt x="7274231" y="9957181"/>
                    <a:pt x="7189335" y="10286238"/>
                  </a:cubicBezTo>
                  <a:cubicBezTo>
                    <a:pt x="4806845" y="10286238"/>
                    <a:pt x="2424501" y="10286111"/>
                    <a:pt x="42157" y="10287000"/>
                  </a:cubicBezTo>
                  <a:cubicBezTo>
                    <a:pt x="7704" y="10287000"/>
                    <a:pt x="0" y="10280269"/>
                    <a:pt x="0" y="10250043"/>
                  </a:cubicBezTo>
                  <a:cubicBezTo>
                    <a:pt x="872" y="6845681"/>
                    <a:pt x="872" y="3441319"/>
                    <a:pt x="0" y="36957"/>
                  </a:cubicBezTo>
                  <a:cubicBezTo>
                    <a:pt x="0" y="6731"/>
                    <a:pt x="7705" y="0"/>
                    <a:pt x="42158" y="0"/>
                  </a:cubicBezTo>
                  <a:cubicBezTo>
                    <a:pt x="3303998" y="762"/>
                    <a:pt x="6565837" y="762"/>
                    <a:pt x="9827677" y="762"/>
                  </a:cubicBezTo>
                  <a:close/>
                </a:path>
              </a:pathLst>
            </a:custGeom>
            <a:blipFill>
              <a:blip r:embed="rId2"/>
              <a:stretch>
                <a:fillRect r="-683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870595" y="1028700"/>
            <a:ext cx="8417405" cy="8705931"/>
            <a:chOff x="0" y="0"/>
            <a:chExt cx="2216930" cy="22929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6930" cy="2292920"/>
            </a:xfrm>
            <a:custGeom>
              <a:avLst/>
              <a:gdLst/>
              <a:ahLst/>
              <a:cxnLst/>
              <a:rect l="l" t="t" r="r" b="b"/>
              <a:pathLst>
                <a:path w="2216930" h="2292920">
                  <a:moveTo>
                    <a:pt x="23914" y="0"/>
                  </a:moveTo>
                  <a:lnTo>
                    <a:pt x="2193016" y="0"/>
                  </a:lnTo>
                  <a:cubicBezTo>
                    <a:pt x="2199359" y="0"/>
                    <a:pt x="2205441" y="2519"/>
                    <a:pt x="2209926" y="7004"/>
                  </a:cubicBezTo>
                  <a:cubicBezTo>
                    <a:pt x="2214410" y="11489"/>
                    <a:pt x="2216930" y="17571"/>
                    <a:pt x="2216930" y="23914"/>
                  </a:cubicBezTo>
                  <a:lnTo>
                    <a:pt x="2216930" y="2269007"/>
                  </a:lnTo>
                  <a:cubicBezTo>
                    <a:pt x="2216930" y="2275349"/>
                    <a:pt x="2214410" y="2281431"/>
                    <a:pt x="2209926" y="2285916"/>
                  </a:cubicBezTo>
                  <a:cubicBezTo>
                    <a:pt x="2205441" y="2290401"/>
                    <a:pt x="2199359" y="2292920"/>
                    <a:pt x="2193016" y="2292920"/>
                  </a:cubicBezTo>
                  <a:lnTo>
                    <a:pt x="23914" y="2292920"/>
                  </a:lnTo>
                  <a:cubicBezTo>
                    <a:pt x="17571" y="2292920"/>
                    <a:pt x="11489" y="2290401"/>
                    <a:pt x="7004" y="2285916"/>
                  </a:cubicBezTo>
                  <a:cubicBezTo>
                    <a:pt x="2519" y="2281431"/>
                    <a:pt x="0" y="2275349"/>
                    <a:pt x="0" y="2269007"/>
                  </a:cubicBezTo>
                  <a:lnTo>
                    <a:pt x="0" y="23914"/>
                  </a:lnTo>
                  <a:cubicBezTo>
                    <a:pt x="0" y="17571"/>
                    <a:pt x="2519" y="11489"/>
                    <a:pt x="7004" y="7004"/>
                  </a:cubicBezTo>
                  <a:cubicBezTo>
                    <a:pt x="11489" y="2519"/>
                    <a:pt x="17571" y="0"/>
                    <a:pt x="23914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216930" cy="2311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725722" y="1548406"/>
            <a:ext cx="4921232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VOID LOOP()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86968" y="4459351"/>
            <a:ext cx="4523247" cy="188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5"/>
              </a:lnSpc>
            </a:pPr>
            <a:r>
              <a:rPr lang="en-US" sz="2853" spc="22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Vertikale Anpassung der Servomotoren basierend auf dem Unterschied zwischen avt und avd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70276" y="9144000"/>
            <a:ext cx="7778049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8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8437818" y="-969086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918" y="0"/>
            <a:ext cx="9827677" cy="10287000"/>
            <a:chOff x="0" y="0"/>
            <a:chExt cx="9827677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27677" cy="10287000"/>
            </a:xfrm>
            <a:custGeom>
              <a:avLst/>
              <a:gdLst/>
              <a:ahLst/>
              <a:cxnLst/>
              <a:rect l="l" t="t" r="r" b="b"/>
              <a:pathLst>
                <a:path w="9827677" h="10287000">
                  <a:moveTo>
                    <a:pt x="9827677" y="762"/>
                  </a:moveTo>
                  <a:cubicBezTo>
                    <a:pt x="9823025" y="20447"/>
                    <a:pt x="9818810" y="40132"/>
                    <a:pt x="9813721" y="59690"/>
                  </a:cubicBezTo>
                  <a:cubicBezTo>
                    <a:pt x="9704548" y="485521"/>
                    <a:pt x="9595228" y="911225"/>
                    <a:pt x="9486054" y="1337056"/>
                  </a:cubicBezTo>
                  <a:cubicBezTo>
                    <a:pt x="9324693" y="1966722"/>
                    <a:pt x="9163767" y="2596388"/>
                    <a:pt x="9002259" y="3225927"/>
                  </a:cubicBezTo>
                  <a:cubicBezTo>
                    <a:pt x="8803828" y="3999103"/>
                    <a:pt x="8604814" y="4772152"/>
                    <a:pt x="8406382" y="5545328"/>
                  </a:cubicBezTo>
                  <a:cubicBezTo>
                    <a:pt x="8235425" y="6211443"/>
                    <a:pt x="8064760" y="6877558"/>
                    <a:pt x="7893948" y="7543800"/>
                  </a:cubicBezTo>
                  <a:cubicBezTo>
                    <a:pt x="7743925" y="8129016"/>
                    <a:pt x="7594193" y="8714105"/>
                    <a:pt x="7443880" y="9299194"/>
                  </a:cubicBezTo>
                  <a:cubicBezTo>
                    <a:pt x="7359419" y="9628251"/>
                    <a:pt x="7274231" y="9957181"/>
                    <a:pt x="7189335" y="10286238"/>
                  </a:cubicBezTo>
                  <a:cubicBezTo>
                    <a:pt x="4806845" y="10286238"/>
                    <a:pt x="2424501" y="10286111"/>
                    <a:pt x="42157" y="10287000"/>
                  </a:cubicBezTo>
                  <a:cubicBezTo>
                    <a:pt x="7704" y="10287000"/>
                    <a:pt x="0" y="10280269"/>
                    <a:pt x="0" y="10250043"/>
                  </a:cubicBezTo>
                  <a:cubicBezTo>
                    <a:pt x="872" y="6845681"/>
                    <a:pt x="872" y="3441319"/>
                    <a:pt x="0" y="36957"/>
                  </a:cubicBezTo>
                  <a:cubicBezTo>
                    <a:pt x="0" y="6731"/>
                    <a:pt x="7705" y="0"/>
                    <a:pt x="42158" y="0"/>
                  </a:cubicBezTo>
                  <a:cubicBezTo>
                    <a:pt x="3303998" y="762"/>
                    <a:pt x="6565837" y="762"/>
                    <a:pt x="9827677" y="762"/>
                  </a:cubicBezTo>
                  <a:close/>
                </a:path>
              </a:pathLst>
            </a:custGeom>
            <a:blipFill>
              <a:blip r:embed="rId2"/>
              <a:stretch>
                <a:fillRect l="-1757" r="-175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712465" y="1179295"/>
            <a:ext cx="8575535" cy="8555336"/>
            <a:chOff x="0" y="0"/>
            <a:chExt cx="2258577" cy="22532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58577" cy="2253257"/>
            </a:xfrm>
            <a:custGeom>
              <a:avLst/>
              <a:gdLst/>
              <a:ahLst/>
              <a:cxnLst/>
              <a:rect l="l" t="t" r="r" b="b"/>
              <a:pathLst>
                <a:path w="2258577" h="2253257">
                  <a:moveTo>
                    <a:pt x="23473" y="0"/>
                  </a:moveTo>
                  <a:lnTo>
                    <a:pt x="2235104" y="0"/>
                  </a:lnTo>
                  <a:cubicBezTo>
                    <a:pt x="2248068" y="0"/>
                    <a:pt x="2258577" y="10509"/>
                    <a:pt x="2258577" y="23473"/>
                  </a:cubicBezTo>
                  <a:lnTo>
                    <a:pt x="2258577" y="2229785"/>
                  </a:lnTo>
                  <a:cubicBezTo>
                    <a:pt x="2258577" y="2242748"/>
                    <a:pt x="2248068" y="2253257"/>
                    <a:pt x="2235104" y="2253257"/>
                  </a:cubicBezTo>
                  <a:lnTo>
                    <a:pt x="23473" y="2253257"/>
                  </a:lnTo>
                  <a:cubicBezTo>
                    <a:pt x="10509" y="2253257"/>
                    <a:pt x="0" y="2242748"/>
                    <a:pt x="0" y="2229785"/>
                  </a:cubicBezTo>
                  <a:lnTo>
                    <a:pt x="0" y="23473"/>
                  </a:lnTo>
                  <a:cubicBezTo>
                    <a:pt x="0" y="10509"/>
                    <a:pt x="10509" y="0"/>
                    <a:pt x="2347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258577" cy="2272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725722" y="1548406"/>
            <a:ext cx="4921232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VOID LOOP()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77892" y="4685577"/>
            <a:ext cx="5035116" cy="2838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5"/>
              </a:lnSpc>
            </a:pPr>
            <a:r>
              <a:rPr lang="en-US" sz="2853" spc="22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Horizontale Anpassung der Servomotoren basierend auf dem Unterschied zwischen avl und avr</a:t>
            </a:r>
          </a:p>
          <a:p>
            <a:pPr algn="l">
              <a:lnSpc>
                <a:spcPts val="3795"/>
              </a:lnSpc>
            </a:pPr>
            <a:endParaRPr lang="en-US" sz="2853" spc="22">
              <a:solidFill>
                <a:srgbClr val="01010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algn="l">
              <a:lnSpc>
                <a:spcPts val="3795"/>
              </a:lnSpc>
            </a:pPr>
            <a:endParaRPr lang="en-US" sz="2853" spc="22">
              <a:solidFill>
                <a:srgbClr val="01010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370276" y="9144000"/>
            <a:ext cx="7778049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9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8428293" y="-969086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918" y="0"/>
            <a:ext cx="9827677" cy="10287000"/>
            <a:chOff x="0" y="0"/>
            <a:chExt cx="9827677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27677" cy="10287000"/>
            </a:xfrm>
            <a:custGeom>
              <a:avLst/>
              <a:gdLst/>
              <a:ahLst/>
              <a:cxnLst/>
              <a:rect l="l" t="t" r="r" b="b"/>
              <a:pathLst>
                <a:path w="9827677" h="10287000">
                  <a:moveTo>
                    <a:pt x="9827677" y="762"/>
                  </a:moveTo>
                  <a:cubicBezTo>
                    <a:pt x="9823025" y="20447"/>
                    <a:pt x="9818810" y="40132"/>
                    <a:pt x="9813721" y="59690"/>
                  </a:cubicBezTo>
                  <a:cubicBezTo>
                    <a:pt x="9704548" y="485521"/>
                    <a:pt x="9595228" y="911225"/>
                    <a:pt x="9486054" y="1337056"/>
                  </a:cubicBezTo>
                  <a:cubicBezTo>
                    <a:pt x="9324693" y="1966722"/>
                    <a:pt x="9163767" y="2596388"/>
                    <a:pt x="9002259" y="3225927"/>
                  </a:cubicBezTo>
                  <a:cubicBezTo>
                    <a:pt x="8803828" y="3999103"/>
                    <a:pt x="8604814" y="4772152"/>
                    <a:pt x="8406382" y="5545328"/>
                  </a:cubicBezTo>
                  <a:cubicBezTo>
                    <a:pt x="8235425" y="6211443"/>
                    <a:pt x="8064760" y="6877558"/>
                    <a:pt x="7893948" y="7543800"/>
                  </a:cubicBezTo>
                  <a:cubicBezTo>
                    <a:pt x="7743925" y="8129016"/>
                    <a:pt x="7594193" y="8714105"/>
                    <a:pt x="7443880" y="9299194"/>
                  </a:cubicBezTo>
                  <a:cubicBezTo>
                    <a:pt x="7359419" y="9628251"/>
                    <a:pt x="7274231" y="9957181"/>
                    <a:pt x="7189335" y="10286238"/>
                  </a:cubicBezTo>
                  <a:cubicBezTo>
                    <a:pt x="4806845" y="10286238"/>
                    <a:pt x="2424501" y="10286111"/>
                    <a:pt x="42157" y="10287000"/>
                  </a:cubicBezTo>
                  <a:cubicBezTo>
                    <a:pt x="7704" y="10287000"/>
                    <a:pt x="0" y="10280269"/>
                    <a:pt x="0" y="10250043"/>
                  </a:cubicBezTo>
                  <a:cubicBezTo>
                    <a:pt x="872" y="6845681"/>
                    <a:pt x="872" y="3441319"/>
                    <a:pt x="0" y="36957"/>
                  </a:cubicBezTo>
                  <a:cubicBezTo>
                    <a:pt x="0" y="6731"/>
                    <a:pt x="7705" y="0"/>
                    <a:pt x="42158" y="0"/>
                  </a:cubicBezTo>
                  <a:cubicBezTo>
                    <a:pt x="3303998" y="762"/>
                    <a:pt x="6565837" y="762"/>
                    <a:pt x="9827677" y="762"/>
                  </a:cubicBezTo>
                  <a:close/>
                </a:path>
              </a:pathLst>
            </a:custGeom>
            <a:blipFill>
              <a:blip r:embed="rId2"/>
              <a:stretch>
                <a:fillRect l="-4616" t="-211124" r="-18886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617726" y="1028700"/>
            <a:ext cx="8689324" cy="8705931"/>
            <a:chOff x="0" y="0"/>
            <a:chExt cx="2288546" cy="22929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8546" cy="2292920"/>
            </a:xfrm>
            <a:custGeom>
              <a:avLst/>
              <a:gdLst/>
              <a:ahLst/>
              <a:cxnLst/>
              <a:rect l="l" t="t" r="r" b="b"/>
              <a:pathLst>
                <a:path w="2288546" h="2292920">
                  <a:moveTo>
                    <a:pt x="23165" y="0"/>
                  </a:moveTo>
                  <a:lnTo>
                    <a:pt x="2265381" y="0"/>
                  </a:lnTo>
                  <a:cubicBezTo>
                    <a:pt x="2271525" y="0"/>
                    <a:pt x="2277417" y="2441"/>
                    <a:pt x="2281761" y="6785"/>
                  </a:cubicBezTo>
                  <a:cubicBezTo>
                    <a:pt x="2286106" y="11129"/>
                    <a:pt x="2288546" y="17021"/>
                    <a:pt x="2288546" y="23165"/>
                  </a:cubicBezTo>
                  <a:lnTo>
                    <a:pt x="2288546" y="2269755"/>
                  </a:lnTo>
                  <a:cubicBezTo>
                    <a:pt x="2288546" y="2275899"/>
                    <a:pt x="2286106" y="2281791"/>
                    <a:pt x="2281761" y="2286135"/>
                  </a:cubicBezTo>
                  <a:cubicBezTo>
                    <a:pt x="2277417" y="2290480"/>
                    <a:pt x="2271525" y="2292920"/>
                    <a:pt x="2265381" y="2292920"/>
                  </a:cubicBezTo>
                  <a:lnTo>
                    <a:pt x="23165" y="2292920"/>
                  </a:lnTo>
                  <a:cubicBezTo>
                    <a:pt x="10371" y="2292920"/>
                    <a:pt x="0" y="2282549"/>
                    <a:pt x="0" y="2269755"/>
                  </a:cubicBezTo>
                  <a:lnTo>
                    <a:pt x="0" y="23165"/>
                  </a:lnTo>
                  <a:cubicBezTo>
                    <a:pt x="0" y="17021"/>
                    <a:pt x="2441" y="11129"/>
                    <a:pt x="6785" y="6785"/>
                  </a:cubicBezTo>
                  <a:cubicBezTo>
                    <a:pt x="11129" y="2441"/>
                    <a:pt x="17021" y="0"/>
                    <a:pt x="23165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288546" cy="2311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725722" y="1548406"/>
            <a:ext cx="4921232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VOID LOOP()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25556" y="4410115"/>
            <a:ext cx="667526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10101"/>
                </a:solidFill>
                <a:latin typeface="Arimo"/>
                <a:ea typeface="Arimo"/>
                <a:cs typeface="Arimo"/>
                <a:sym typeface="Arimo"/>
              </a:rPr>
              <a:t>Wenn avl gleich avr ist, wird nichts gemacht.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25556" y="5692928"/>
            <a:ext cx="667526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10101"/>
                </a:solidFill>
                <a:latin typeface="Arimo"/>
                <a:ea typeface="Arimo"/>
                <a:cs typeface="Arimo"/>
                <a:sym typeface="Arimo"/>
              </a:rPr>
              <a:t>Warten vor der nächsten Schleifeniteration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70276" y="9144000"/>
            <a:ext cx="7778049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10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35614" y="-7563"/>
            <a:ext cx="12114240" cy="2258023"/>
            <a:chOff x="0" y="0"/>
            <a:chExt cx="1174208" cy="218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4208" cy="218865"/>
            </a:xfrm>
            <a:custGeom>
              <a:avLst/>
              <a:gdLst/>
              <a:ahLst/>
              <a:cxnLst/>
              <a:rect l="l" t="t" r="r" b="b"/>
              <a:pathLst>
                <a:path w="1174208" h="218865">
                  <a:moveTo>
                    <a:pt x="971008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174208" y="218865"/>
                  </a:lnTo>
                  <a:lnTo>
                    <a:pt x="971008" y="0"/>
                  </a:lnTo>
                  <a:close/>
                </a:path>
              </a:pathLst>
            </a:custGeom>
            <a:solidFill>
              <a:srgbClr val="35A684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01600" y="-19050"/>
              <a:ext cx="971008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876824" y="653202"/>
            <a:ext cx="6563963" cy="83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9"/>
              </a:lnSpc>
            </a:pPr>
            <a:r>
              <a:rPr lang="en-US" sz="4883" spc="17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VERBESSERUNG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52586" y="4515682"/>
            <a:ext cx="7045351" cy="5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6"/>
              </a:lnSpc>
            </a:pPr>
            <a:r>
              <a:rPr lang="en-US" sz="3511" spc="344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Endprototyp</a:t>
            </a:r>
          </a:p>
        </p:txBody>
      </p:sp>
      <p:grpSp>
        <p:nvGrpSpPr>
          <p:cNvPr id="7" name="Group 7"/>
          <p:cNvGrpSpPr/>
          <p:nvPr/>
        </p:nvGrpSpPr>
        <p:grpSpPr>
          <a:xfrm rot="9701650">
            <a:off x="9836294" y="8490985"/>
            <a:ext cx="11678633" cy="8818149"/>
            <a:chOff x="0" y="0"/>
            <a:chExt cx="941903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1903" cy="711200"/>
            </a:xfrm>
            <a:custGeom>
              <a:avLst/>
              <a:gdLst/>
              <a:ahLst/>
              <a:cxnLst/>
              <a:rect l="l" t="t" r="r" b="b"/>
              <a:pathLst>
                <a:path w="941903" h="711200">
                  <a:moveTo>
                    <a:pt x="470952" y="0"/>
                  </a:moveTo>
                  <a:lnTo>
                    <a:pt x="941903" y="711200"/>
                  </a:lnTo>
                  <a:lnTo>
                    <a:pt x="0" y="711200"/>
                  </a:lnTo>
                  <a:lnTo>
                    <a:pt x="470952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47172" y="311150"/>
              <a:ext cx="647559" cy="349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129044" y="0"/>
            <a:ext cx="12581630" cy="10307327"/>
          </a:xfrm>
          <a:custGeom>
            <a:avLst/>
            <a:gdLst/>
            <a:ahLst/>
            <a:cxnLst/>
            <a:rect l="l" t="t" r="r" b="b"/>
            <a:pathLst>
              <a:path w="12581630" h="10307327">
                <a:moveTo>
                  <a:pt x="0" y="0"/>
                </a:moveTo>
                <a:lnTo>
                  <a:pt x="12581630" y="0"/>
                </a:lnTo>
                <a:lnTo>
                  <a:pt x="12581630" y="10307327"/>
                </a:lnTo>
                <a:lnTo>
                  <a:pt x="0" y="10307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42" r="-27199"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13370276" y="9144000"/>
            <a:ext cx="7778049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663813" y="1725604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KONTROLLE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794480" y="5958311"/>
            <a:ext cx="736150" cy="636369"/>
            <a:chOff x="0" y="0"/>
            <a:chExt cx="193883" cy="1676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3883" cy="167603"/>
            </a:xfrm>
            <a:custGeom>
              <a:avLst/>
              <a:gdLst/>
              <a:ahLst/>
              <a:cxnLst/>
              <a:rect l="l" t="t" r="r" b="b"/>
              <a:pathLst>
                <a:path w="193883" h="16760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689046" y="4310292"/>
            <a:ext cx="6806391" cy="424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2"/>
              </a:lnSpc>
            </a:pPr>
            <a:r>
              <a:rPr lang="en-US" sz="2110" b="1" spc="206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Schließlich kann man sagen, dass dieses Projekt aus einfachen Gründen zuverlässig ist : </a:t>
            </a:r>
          </a:p>
          <a:p>
            <a:pPr algn="l">
              <a:lnSpc>
                <a:spcPts val="2912"/>
              </a:lnSpc>
            </a:pPr>
            <a:endParaRPr lang="en-US" sz="2110" b="1" spc="206">
              <a:solidFill>
                <a:srgbClr val="231F20"/>
              </a:solidFill>
              <a:latin typeface="Montserrat Light Bold"/>
              <a:ea typeface="Montserrat Light Bold"/>
              <a:cs typeface="Montserrat Light Bold"/>
              <a:sym typeface="Montserrat Light Bold"/>
            </a:endParaRPr>
          </a:p>
          <a:p>
            <a:pPr algn="l">
              <a:lnSpc>
                <a:spcPts val="2774"/>
              </a:lnSpc>
            </a:pPr>
            <a:endParaRPr lang="en-US" sz="2110" b="1" spc="206">
              <a:solidFill>
                <a:srgbClr val="231F20"/>
              </a:solidFill>
              <a:latin typeface="Montserrat Light Bold"/>
              <a:ea typeface="Montserrat Light Bold"/>
              <a:cs typeface="Montserrat Light Bold"/>
              <a:sym typeface="Montserrat Light Bold"/>
            </a:endParaRPr>
          </a:p>
          <a:p>
            <a:pPr marL="434050" lvl="1" indent="-217025" algn="l">
              <a:lnSpc>
                <a:spcPts val="2774"/>
              </a:lnSpc>
              <a:buFont typeface="Arial"/>
              <a:buChar char="•"/>
            </a:pP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Einen um über 40 % </a:t>
            </a:r>
            <a:r>
              <a:rPr lang="en-US" sz="2010" b="1" spc="197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höheren Wirkungsgrad</a:t>
            </a: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im Vergleich zu einer herkömmlichen Anlage erzielen.</a:t>
            </a:r>
          </a:p>
          <a:p>
            <a:pPr algn="l">
              <a:lnSpc>
                <a:spcPts val="2774"/>
              </a:lnSpc>
            </a:pPr>
            <a:endParaRPr lang="en-US" sz="2010" spc="197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34050" lvl="1" indent="-217025" algn="l">
              <a:lnSpc>
                <a:spcPts val="2774"/>
              </a:lnSpc>
              <a:buFont typeface="Arial"/>
              <a:buChar char="•"/>
            </a:pP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 ist energieeffizient.</a:t>
            </a:r>
          </a:p>
          <a:p>
            <a:pPr algn="l">
              <a:lnSpc>
                <a:spcPts val="2774"/>
              </a:lnSpc>
            </a:pPr>
            <a:endParaRPr lang="en-US" sz="2010" spc="197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endParaRPr lang="en-US" sz="2010" spc="197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2573606" y="3743682"/>
            <a:ext cx="3314591" cy="3314591"/>
            <a:chOff x="0" y="0"/>
            <a:chExt cx="4872604" cy="48726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981212" y="3767100"/>
            <a:ext cx="3314591" cy="3326378"/>
            <a:chOff x="0" y="0"/>
            <a:chExt cx="4872604" cy="48899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548713" y="6337440"/>
            <a:ext cx="3314591" cy="3315573"/>
            <a:chOff x="0" y="0"/>
            <a:chExt cx="4872604" cy="48740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0878301" y="4617656"/>
            <a:ext cx="1520413" cy="152041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469664" y="7244657"/>
            <a:ext cx="1522475" cy="1522475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447581" y="4617656"/>
            <a:ext cx="1566642" cy="1566642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11135381" y="4897605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3779447" y="4906117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1794480" y="7371649"/>
            <a:ext cx="736150" cy="662821"/>
            <a:chOff x="0" y="0"/>
            <a:chExt cx="193883" cy="17457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sp>
        <p:nvSpPr>
          <p:cNvPr id="38" name="Freeform 38"/>
          <p:cNvSpPr/>
          <p:nvPr/>
        </p:nvSpPr>
        <p:spPr>
          <a:xfrm>
            <a:off x="13779447" y="7532947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3469664" y="9154954"/>
            <a:ext cx="7778049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12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10190" y="-7563"/>
            <a:ext cx="1710961" cy="10674983"/>
            <a:chOff x="0" y="0"/>
            <a:chExt cx="450623" cy="2811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372" y="8694996"/>
            <a:ext cx="4536606" cy="109375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562590" y="144837"/>
            <a:ext cx="1710961" cy="10674983"/>
            <a:chOff x="0" y="0"/>
            <a:chExt cx="450623" cy="28115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273551" y="2769619"/>
            <a:ext cx="5325326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KONTROLLE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83422" y="6779783"/>
            <a:ext cx="3780505" cy="214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408"/>
              </a:lnSpc>
              <a:spcBef>
                <a:spcPct val="0"/>
              </a:spcBef>
            </a:pPr>
            <a:r>
              <a:rPr lang="en-US" sz="12614" u="none" strike="noStrike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80%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086889" y="2333197"/>
            <a:ext cx="3650772" cy="2669627"/>
          </a:xfrm>
          <a:custGeom>
            <a:avLst/>
            <a:gdLst/>
            <a:ahLst/>
            <a:cxnLst/>
            <a:rect l="l" t="t" r="r" b="b"/>
            <a:pathLst>
              <a:path w="3650772" h="2669627">
                <a:moveTo>
                  <a:pt x="0" y="0"/>
                </a:moveTo>
                <a:lnTo>
                  <a:pt x="3650773" y="0"/>
                </a:lnTo>
                <a:lnTo>
                  <a:pt x="3650773" y="2669628"/>
                </a:lnTo>
                <a:lnTo>
                  <a:pt x="0" y="2669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273551" y="4165473"/>
            <a:ext cx="5136628" cy="220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7"/>
              </a:lnSpc>
            </a:pPr>
            <a:endParaRPr/>
          </a:p>
          <a:p>
            <a:pPr algn="l">
              <a:lnSpc>
                <a:spcPts val="2207"/>
              </a:lnSpc>
            </a:pPr>
            <a:endParaRPr/>
          </a:p>
          <a:p>
            <a:pPr marL="345439" lvl="1" indent="-172720" algn="l">
              <a:lnSpc>
                <a:spcPts val="2207"/>
              </a:lnSpc>
              <a:buFont typeface="Arial"/>
              <a:buChar char="•"/>
            </a:pPr>
            <a:r>
              <a:rPr lang="en-US" sz="1599" spc="156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Sie erfordern eine regelmäßige Wartung.</a:t>
            </a:r>
          </a:p>
          <a:p>
            <a:pPr algn="l">
              <a:lnSpc>
                <a:spcPts val="2207"/>
              </a:lnSpc>
            </a:pPr>
            <a:endParaRPr lang="en-US" sz="1599" spc="156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5439" lvl="1" indent="-172720" algn="l">
              <a:lnSpc>
                <a:spcPts val="2207"/>
              </a:lnSpc>
              <a:buFont typeface="Arial"/>
              <a:buChar char="•"/>
            </a:pPr>
            <a:r>
              <a:rPr lang="en-US" sz="1599" spc="156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Sie müssen unbedingt parallel zum Boden positioniert werden, wenn der Wind stark ist.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5662" y="8694996"/>
            <a:ext cx="4536606" cy="109375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013713" y="6779783"/>
            <a:ext cx="3780505" cy="214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408"/>
              </a:lnSpc>
              <a:spcBef>
                <a:spcPct val="0"/>
              </a:spcBef>
            </a:pPr>
            <a:r>
              <a:rPr lang="en-US" sz="1261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r>
              <a:rPr lang="en-US" sz="12614" u="none" strike="noStrike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0%</a:t>
            </a:r>
          </a:p>
        </p:txBody>
      </p:sp>
      <p:sp>
        <p:nvSpPr>
          <p:cNvPr id="16" name="Freeform 16"/>
          <p:cNvSpPr/>
          <p:nvPr/>
        </p:nvSpPr>
        <p:spPr>
          <a:xfrm>
            <a:off x="0" y="0"/>
            <a:ext cx="4970786" cy="10287000"/>
          </a:xfrm>
          <a:custGeom>
            <a:avLst/>
            <a:gdLst/>
            <a:ahLst/>
            <a:cxnLst/>
            <a:rect l="l" t="t" r="r" b="b"/>
            <a:pathLst>
              <a:path w="4970786" h="10287000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1137" r="-13113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370276" y="9144000"/>
            <a:ext cx="7778049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13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46045" y="1988135"/>
            <a:ext cx="15613255" cy="3499921"/>
            <a:chOff x="0" y="0"/>
            <a:chExt cx="4112133" cy="9217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12133" cy="921790"/>
            </a:xfrm>
            <a:custGeom>
              <a:avLst/>
              <a:gdLst/>
              <a:ahLst/>
              <a:cxnLst/>
              <a:rect l="l" t="t" r="r" b="b"/>
              <a:pathLst>
                <a:path w="4112133" h="921790">
                  <a:moveTo>
                    <a:pt x="12396" y="0"/>
                  </a:moveTo>
                  <a:lnTo>
                    <a:pt x="4099737" y="0"/>
                  </a:lnTo>
                  <a:cubicBezTo>
                    <a:pt x="4106583" y="0"/>
                    <a:pt x="4112133" y="5550"/>
                    <a:pt x="4112133" y="12396"/>
                  </a:cubicBezTo>
                  <a:lnTo>
                    <a:pt x="4112133" y="909393"/>
                  </a:lnTo>
                  <a:cubicBezTo>
                    <a:pt x="4112133" y="916240"/>
                    <a:pt x="4106583" y="921790"/>
                    <a:pt x="4099737" y="921790"/>
                  </a:cubicBezTo>
                  <a:lnTo>
                    <a:pt x="12396" y="921790"/>
                  </a:lnTo>
                  <a:cubicBezTo>
                    <a:pt x="5550" y="921790"/>
                    <a:pt x="0" y="916240"/>
                    <a:pt x="0" y="909393"/>
                  </a:cubicBezTo>
                  <a:lnTo>
                    <a:pt x="0" y="12396"/>
                  </a:lnTo>
                  <a:cubicBezTo>
                    <a:pt x="0" y="5550"/>
                    <a:pt x="5550" y="0"/>
                    <a:pt x="12396" y="0"/>
                  </a:cubicBezTo>
                  <a:close/>
                </a:path>
              </a:pathLst>
            </a:custGeom>
            <a:solidFill>
              <a:srgbClr val="FFFFFF">
                <a:alpha val="9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112133" cy="9408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97633" y="2421238"/>
            <a:ext cx="8374314" cy="84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SCHLUSSFOLGERUNG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7669" y="3920156"/>
            <a:ext cx="15971631" cy="730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124" spc="208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Unser Solar-Tracker-Projekt stellt einen konkreten Beitrag zur erneuerbaren Energie dar und optimiert die Sonnenenergieerfassung auf innovative Weise.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70276" y="9144000"/>
            <a:ext cx="7778049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208" b="-1120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35673" y="3142428"/>
            <a:ext cx="8616655" cy="3155365"/>
            <a:chOff x="0" y="0"/>
            <a:chExt cx="2269407" cy="8310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9407" cy="831043"/>
            </a:xfrm>
            <a:custGeom>
              <a:avLst/>
              <a:gdLst/>
              <a:ahLst/>
              <a:cxnLst/>
              <a:rect l="l" t="t" r="r" b="b"/>
              <a:pathLst>
                <a:path w="2269407" h="831043">
                  <a:moveTo>
                    <a:pt x="22462" y="0"/>
                  </a:moveTo>
                  <a:lnTo>
                    <a:pt x="2246945" y="0"/>
                  </a:lnTo>
                  <a:cubicBezTo>
                    <a:pt x="2259350" y="0"/>
                    <a:pt x="2269407" y="10057"/>
                    <a:pt x="2269407" y="22462"/>
                  </a:cubicBezTo>
                  <a:lnTo>
                    <a:pt x="2269407" y="808580"/>
                  </a:lnTo>
                  <a:cubicBezTo>
                    <a:pt x="2269407" y="820986"/>
                    <a:pt x="2259350" y="831043"/>
                    <a:pt x="2246945" y="831043"/>
                  </a:cubicBezTo>
                  <a:lnTo>
                    <a:pt x="22462" y="831043"/>
                  </a:lnTo>
                  <a:cubicBezTo>
                    <a:pt x="10057" y="831043"/>
                    <a:pt x="0" y="820986"/>
                    <a:pt x="0" y="808580"/>
                  </a:cubicBezTo>
                  <a:lnTo>
                    <a:pt x="0" y="22462"/>
                  </a:lnTo>
                  <a:cubicBezTo>
                    <a:pt x="0" y="10057"/>
                    <a:pt x="10057" y="0"/>
                    <a:pt x="2246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269407" cy="850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26233" y="3824306"/>
            <a:ext cx="7105594" cy="1582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22"/>
              </a:lnSpc>
              <a:spcBef>
                <a:spcPct val="0"/>
              </a:spcBef>
            </a:pPr>
            <a:r>
              <a:rPr lang="en-US" sz="4581" spc="16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DANKE FÜR IHRE AUFMERKSAMKEIT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006092" y="-120442"/>
            <a:ext cx="7281908" cy="4096074"/>
            <a:chOff x="0" y="0"/>
            <a:chExt cx="6089457" cy="34253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3"/>
              <a:stretch>
                <a:fillRect t="-777" b="-777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t="-777" b="-777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51123" y="1191293"/>
            <a:ext cx="5748695" cy="879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ERSTELLT VON: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301345" y="3322618"/>
            <a:ext cx="5489727" cy="1761958"/>
            <a:chOff x="0" y="0"/>
            <a:chExt cx="1569119" cy="5036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00979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078424" y="3928007"/>
            <a:ext cx="3491749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b="1" spc="-58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SANAA LAHRACH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516135" y="3322618"/>
            <a:ext cx="5489727" cy="1761958"/>
            <a:chOff x="0" y="0"/>
            <a:chExt cx="1569119" cy="5036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00979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666132" y="3928007"/>
            <a:ext cx="3310095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b="1" spc="-58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ADIB MAROUAN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301345" y="6108451"/>
            <a:ext cx="5489727" cy="1761958"/>
            <a:chOff x="0" y="0"/>
            <a:chExt cx="1569119" cy="50361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00979C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386894" y="6715599"/>
            <a:ext cx="3183279" cy="517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3"/>
              </a:lnSpc>
              <a:spcBef>
                <a:spcPct val="0"/>
              </a:spcBef>
            </a:pPr>
            <a:r>
              <a:rPr lang="en-US" sz="2895" b="1" spc="-5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IMAD CHERRADI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516135" y="6108451"/>
            <a:ext cx="5489727" cy="1761958"/>
            <a:chOff x="0" y="0"/>
            <a:chExt cx="1569119" cy="50361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00979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760231" y="6711960"/>
            <a:ext cx="3215996" cy="512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3"/>
              </a:lnSpc>
              <a:spcBef>
                <a:spcPct val="0"/>
              </a:spcBef>
            </a:pPr>
            <a:r>
              <a:rPr lang="en-US" sz="2895" b="1" spc="-5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HOUDA YASSIR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437807" y="9182100"/>
            <a:ext cx="10930852" cy="697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35"/>
              </a:lnSpc>
              <a:spcBef>
                <a:spcPct val="0"/>
              </a:spcBef>
            </a:pPr>
            <a:r>
              <a:rPr lang="en-US" sz="4083" spc="142">
                <a:solidFill>
                  <a:srgbClr val="010101"/>
                </a:solidFill>
                <a:latin typeface="Open Sans"/>
                <a:ea typeface="Open Sans"/>
                <a:cs typeface="Open Sans"/>
                <a:sym typeface="Open Sans"/>
              </a:rPr>
              <a:t>Betreut von dem Professor </a:t>
            </a:r>
            <a:r>
              <a:rPr lang="en-US" sz="4083" b="1" spc="142">
                <a:solidFill>
                  <a:srgbClr val="01010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Karim</a:t>
            </a:r>
            <a:r>
              <a:rPr lang="en-US" sz="4083" spc="142">
                <a:solidFill>
                  <a:srgbClr val="01010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83" b="1" spc="142">
                <a:solidFill>
                  <a:srgbClr val="01010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Tahiry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900" y="0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854" b="-45854"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3268002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u="none" strike="noStrike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16452" y="5923704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Einleitung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4248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92698" y="5967536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Definition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20494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68943" y="5923704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Beschreibung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94326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42776" y="5967536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Analyse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39713" y="694709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88162" y="7986344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Verbesserung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15958" y="699093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64408" y="8030176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Kontrolle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58781" y="694709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40654" y="8030176"/>
            <a:ext cx="339329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Schlussfolgerung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59819" y="1357867"/>
            <a:ext cx="9168362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PLAN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3"/>
              <a:stretch>
                <a:fillRect l="-59848" r="-59848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2869356">
            <a:off x="12313688" y="1337853"/>
            <a:ext cx="5619916" cy="3835593"/>
          </a:xfrm>
          <a:custGeom>
            <a:avLst/>
            <a:gdLst/>
            <a:ahLst/>
            <a:cxnLst/>
            <a:rect l="l" t="t" r="r" b="b"/>
            <a:pathLst>
              <a:path w="5619916" h="3835593">
                <a:moveTo>
                  <a:pt x="0" y="0"/>
                </a:moveTo>
                <a:lnTo>
                  <a:pt x="5619917" y="0"/>
                </a:lnTo>
                <a:lnTo>
                  <a:pt x="5619917" y="3835593"/>
                </a:lnTo>
                <a:lnTo>
                  <a:pt x="0" y="3835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079880" y="803081"/>
            <a:ext cx="14072275" cy="2258023"/>
            <a:chOff x="0" y="0"/>
            <a:chExt cx="1363996" cy="218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3996" cy="218865"/>
            </a:xfrm>
            <a:custGeom>
              <a:avLst/>
              <a:gdLst/>
              <a:ahLst/>
              <a:cxnLst/>
              <a:rect l="l" t="t" r="r" b="b"/>
              <a:pathLst>
                <a:path w="1363996" h="218865">
                  <a:moveTo>
                    <a:pt x="11607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363996" y="218865"/>
                  </a:lnTo>
                  <a:lnTo>
                    <a:pt x="1160796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01600" y="-19050"/>
              <a:ext cx="11607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60924" y="1304859"/>
            <a:ext cx="7778049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EINLEITUNG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0075" y="5372044"/>
            <a:ext cx="11728923" cy="226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6"/>
              </a:lnSpc>
            </a:pPr>
            <a:r>
              <a:rPr lang="en-US" sz="3272" spc="32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Unser ehrgeiziges Projekt konzentriert sich auf:</a:t>
            </a:r>
          </a:p>
          <a:p>
            <a:pPr algn="l">
              <a:lnSpc>
                <a:spcPts val="4516"/>
              </a:lnSpc>
            </a:pPr>
            <a:r>
              <a:rPr lang="en-US" sz="3272" spc="32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</a:p>
          <a:p>
            <a:pPr marL="706628" lvl="1" indent="-353314" algn="l">
              <a:lnSpc>
                <a:spcPts val="4516"/>
              </a:lnSpc>
              <a:buFont typeface="Arial"/>
              <a:buChar char="•"/>
            </a:pPr>
            <a:r>
              <a:rPr lang="en-US" sz="3272" spc="32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die Optimierung der Solarenergieproduktion durch einen intelligenten Solar-Tracker.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70276" y="9144000"/>
            <a:ext cx="7778049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613275" y="0"/>
            <a:ext cx="10674725" cy="6004533"/>
            <a:chOff x="0" y="0"/>
            <a:chExt cx="6089457" cy="34253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3"/>
              <a:stretch>
                <a:fillRect t="-777" b="-77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300775" y="1158585"/>
            <a:ext cx="5194158" cy="84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DEFINITION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00775" y="3204515"/>
            <a:ext cx="9253552" cy="2654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5"/>
              </a:lnSpc>
            </a:pPr>
            <a:r>
              <a:rPr lang="en-US" sz="2199" spc="215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Arduino ist eine elektronische Platine, die mehrere Komponenten umfasst :</a:t>
            </a:r>
          </a:p>
          <a:p>
            <a:pPr algn="l">
              <a:lnSpc>
                <a:spcPts val="3035"/>
              </a:lnSpc>
            </a:pPr>
            <a:endParaRPr lang="en-US" sz="2199" spc="215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algn="l">
              <a:lnSpc>
                <a:spcPts val="3035"/>
              </a:lnSpc>
            </a:pPr>
            <a:r>
              <a:rPr lang="en-US" sz="2199" spc="215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– Den Mikrocontroller, der das Gehirn der Platine ist, programmiert, um Signale zu testen und zu erzeugen, um Aufgaben in verschiedenen Bereichen auszuführen.</a:t>
            </a:r>
          </a:p>
          <a:p>
            <a:pPr algn="l">
              <a:lnSpc>
                <a:spcPts val="3035"/>
              </a:lnSpc>
            </a:pPr>
            <a:endParaRPr lang="en-US" sz="2199" spc="215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00775" y="6033108"/>
            <a:ext cx="9253552" cy="189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200" spc="215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Wie zum Beispiel:</a:t>
            </a:r>
          </a:p>
          <a:p>
            <a:pPr algn="l">
              <a:lnSpc>
                <a:spcPts val="3036"/>
              </a:lnSpc>
            </a:pPr>
            <a:endParaRPr lang="en-US" sz="2200" spc="215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74981" lvl="1" indent="-237491" algn="l">
              <a:lnSpc>
                <a:spcPts val="3036"/>
              </a:lnSpc>
              <a:buFont typeface="Arial"/>
              <a:buChar char="•"/>
            </a:pPr>
            <a:r>
              <a:rPr lang="en-US" sz="2200" spc="215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Steuerung eines Roboters.</a:t>
            </a:r>
          </a:p>
          <a:p>
            <a:pPr marL="474981" lvl="1" indent="-237491" algn="l">
              <a:lnSpc>
                <a:spcPts val="3036"/>
              </a:lnSpc>
              <a:buFont typeface="Arial"/>
              <a:buChar char="•"/>
            </a:pPr>
            <a:r>
              <a:rPr lang="en-US" sz="2200" spc="215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Steuerung der Motoren.</a:t>
            </a:r>
          </a:p>
          <a:p>
            <a:pPr algn="l">
              <a:lnSpc>
                <a:spcPts val="3036"/>
              </a:lnSpc>
            </a:pPr>
            <a:endParaRPr lang="en-US" sz="2200" spc="215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370276" y="9144000"/>
            <a:ext cx="7778049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599743" y="-4885885"/>
            <a:ext cx="1088513" cy="18288000"/>
            <a:chOff x="0" y="0"/>
            <a:chExt cx="286687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900" y="4802372"/>
            <a:ext cx="18270100" cy="7467944"/>
          </a:xfrm>
          <a:custGeom>
            <a:avLst/>
            <a:gdLst/>
            <a:ahLst/>
            <a:cxnLst/>
            <a:rect l="l" t="t" r="r" b="b"/>
            <a:pathLst>
              <a:path w="18270100" h="7467944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754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39474" y="2407172"/>
            <a:ext cx="4595005" cy="7267896"/>
            <a:chOff x="0" y="0"/>
            <a:chExt cx="1210207" cy="19141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0207" cy="1914179"/>
            </a:xfrm>
            <a:custGeom>
              <a:avLst/>
              <a:gdLst/>
              <a:ahLst/>
              <a:cxnLst/>
              <a:rect l="l" t="t" r="r" b="b"/>
              <a:pathLst>
                <a:path w="1210207" h="1914179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1880481"/>
                  </a:lnTo>
                  <a:cubicBezTo>
                    <a:pt x="1210207" y="1889418"/>
                    <a:pt x="1206657" y="1897989"/>
                    <a:pt x="1200337" y="1904309"/>
                  </a:cubicBezTo>
                  <a:cubicBezTo>
                    <a:pt x="1194018" y="1910628"/>
                    <a:pt x="1185447" y="1914179"/>
                    <a:pt x="1176510" y="1914179"/>
                  </a:cubicBezTo>
                  <a:lnTo>
                    <a:pt x="33697" y="1914179"/>
                  </a:lnTo>
                  <a:cubicBezTo>
                    <a:pt x="24760" y="1914179"/>
                    <a:pt x="16189" y="1910628"/>
                    <a:pt x="9870" y="1904309"/>
                  </a:cubicBezTo>
                  <a:cubicBezTo>
                    <a:pt x="3550" y="1897989"/>
                    <a:pt x="0" y="1889418"/>
                    <a:pt x="0" y="1880481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10207" cy="1933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44166" y="2407172"/>
            <a:ext cx="4595005" cy="7267896"/>
            <a:chOff x="0" y="0"/>
            <a:chExt cx="1210207" cy="19141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0207" cy="1914179"/>
            </a:xfrm>
            <a:custGeom>
              <a:avLst/>
              <a:gdLst/>
              <a:ahLst/>
              <a:cxnLst/>
              <a:rect l="l" t="t" r="r" b="b"/>
              <a:pathLst>
                <a:path w="1210207" h="1914179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1880481"/>
                  </a:lnTo>
                  <a:cubicBezTo>
                    <a:pt x="1210207" y="1889418"/>
                    <a:pt x="1206657" y="1897989"/>
                    <a:pt x="1200337" y="1904309"/>
                  </a:cubicBezTo>
                  <a:cubicBezTo>
                    <a:pt x="1194018" y="1910628"/>
                    <a:pt x="1185447" y="1914179"/>
                    <a:pt x="1176510" y="1914179"/>
                  </a:cubicBezTo>
                  <a:lnTo>
                    <a:pt x="33697" y="1914179"/>
                  </a:lnTo>
                  <a:cubicBezTo>
                    <a:pt x="24760" y="1914179"/>
                    <a:pt x="16189" y="1910628"/>
                    <a:pt x="9870" y="1904309"/>
                  </a:cubicBezTo>
                  <a:cubicBezTo>
                    <a:pt x="3550" y="1897989"/>
                    <a:pt x="0" y="1889418"/>
                    <a:pt x="0" y="1880481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210207" cy="1933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53521" y="2407172"/>
            <a:ext cx="4595005" cy="7267896"/>
            <a:chOff x="0" y="0"/>
            <a:chExt cx="1210207" cy="19141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10207" cy="1914179"/>
            </a:xfrm>
            <a:custGeom>
              <a:avLst/>
              <a:gdLst/>
              <a:ahLst/>
              <a:cxnLst/>
              <a:rect l="l" t="t" r="r" b="b"/>
              <a:pathLst>
                <a:path w="1210207" h="1914179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1880481"/>
                  </a:lnTo>
                  <a:cubicBezTo>
                    <a:pt x="1210207" y="1889418"/>
                    <a:pt x="1206657" y="1897989"/>
                    <a:pt x="1200337" y="1904309"/>
                  </a:cubicBezTo>
                  <a:cubicBezTo>
                    <a:pt x="1194018" y="1910628"/>
                    <a:pt x="1185447" y="1914179"/>
                    <a:pt x="1176510" y="1914179"/>
                  </a:cubicBezTo>
                  <a:lnTo>
                    <a:pt x="33697" y="1914179"/>
                  </a:lnTo>
                  <a:cubicBezTo>
                    <a:pt x="24760" y="1914179"/>
                    <a:pt x="16189" y="1910628"/>
                    <a:pt x="9870" y="1904309"/>
                  </a:cubicBezTo>
                  <a:cubicBezTo>
                    <a:pt x="3550" y="1897989"/>
                    <a:pt x="0" y="1889418"/>
                    <a:pt x="0" y="1880481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210207" cy="1933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10503" y="3631992"/>
            <a:ext cx="2754639" cy="2754639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19255" r="-19255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7817657" y="3631992"/>
            <a:ext cx="2754639" cy="2754639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6362" r="-16362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12925071" y="3720394"/>
            <a:ext cx="2577834" cy="2577834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62759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3211520" y="2621271"/>
            <a:ext cx="2457580" cy="38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130"/>
              </a:lnSpc>
              <a:spcBef>
                <a:spcPct val="0"/>
              </a:spcBef>
            </a:pPr>
            <a:r>
              <a:rPr lang="en-US" sz="2268" b="1" spc="222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Arduino UNO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981480" y="2250803"/>
            <a:ext cx="1047779" cy="1124013"/>
            <a:chOff x="0" y="0"/>
            <a:chExt cx="2127600" cy="2282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7086172" y="2250803"/>
            <a:ext cx="1047779" cy="1124013"/>
            <a:chOff x="0" y="0"/>
            <a:chExt cx="2127600" cy="2282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2195527" y="2250803"/>
            <a:ext cx="1047779" cy="1124013"/>
            <a:chOff x="0" y="0"/>
            <a:chExt cx="2127600" cy="2282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2132107" y="7081955"/>
            <a:ext cx="3824805" cy="135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9"/>
              </a:lnSpc>
            </a:pPr>
            <a:r>
              <a:rPr lang="en-US" sz="1999" spc="195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Das Arduino Uno führt programmierte Anweisungen über seinen Mikrocontroller aus.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139565" y="7081955"/>
            <a:ext cx="4110823" cy="1559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1799" spc="176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Ein Servomotor ist ein elektromechanisches Gerät, das dafür entwickelt wurde, die Position präzise zu steuern.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508086" y="7081955"/>
            <a:ext cx="3411804" cy="19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7"/>
              </a:lnSpc>
            </a:pPr>
            <a:r>
              <a:rPr lang="en-US" sz="1599" spc="156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Ein LDR (lichtabhängiger Widerstand). Der LDR ermöglicht es dem Servomotor, seine Position entsprechend den Änderungen in der Lichtintensität anzupassen.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216568" y="2621271"/>
            <a:ext cx="2934175" cy="40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68"/>
              </a:lnSpc>
              <a:spcBef>
                <a:spcPct val="0"/>
              </a:spcBef>
            </a:pPr>
            <a:r>
              <a:rPr lang="en-US" sz="2368" b="1" spc="232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Der Servomotor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247029" y="2678802"/>
            <a:ext cx="3122959" cy="345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16"/>
              </a:lnSpc>
              <a:spcBef>
                <a:spcPct val="0"/>
              </a:spcBef>
            </a:pPr>
            <a:r>
              <a:rPr lang="en-US" sz="1968" b="1" spc="192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Der Fotowiderstand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954088" y="2250803"/>
            <a:ext cx="157787" cy="156369"/>
            <a:chOff x="0" y="0"/>
            <a:chExt cx="320400" cy="31752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8058780" y="2250803"/>
            <a:ext cx="157787" cy="156369"/>
            <a:chOff x="0" y="0"/>
            <a:chExt cx="320400" cy="31752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3168135" y="2250803"/>
            <a:ext cx="157787" cy="156369"/>
            <a:chOff x="0" y="0"/>
            <a:chExt cx="320400" cy="31752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4689622" y="828536"/>
            <a:ext cx="8904094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BESCHREIBUNG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370276" y="9144000"/>
            <a:ext cx="7778049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599743" y="-4885885"/>
            <a:ext cx="1088513" cy="18288000"/>
            <a:chOff x="0" y="0"/>
            <a:chExt cx="286687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900" y="4802372"/>
            <a:ext cx="18270100" cy="7467944"/>
          </a:xfrm>
          <a:custGeom>
            <a:avLst/>
            <a:gdLst/>
            <a:ahLst/>
            <a:cxnLst/>
            <a:rect l="l" t="t" r="r" b="b"/>
            <a:pathLst>
              <a:path w="18270100" h="7467944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754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39474" y="2407172"/>
            <a:ext cx="4595005" cy="7267896"/>
            <a:chOff x="0" y="0"/>
            <a:chExt cx="1210207" cy="19141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0207" cy="1914179"/>
            </a:xfrm>
            <a:custGeom>
              <a:avLst/>
              <a:gdLst/>
              <a:ahLst/>
              <a:cxnLst/>
              <a:rect l="l" t="t" r="r" b="b"/>
              <a:pathLst>
                <a:path w="1210207" h="1914179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1880481"/>
                  </a:lnTo>
                  <a:cubicBezTo>
                    <a:pt x="1210207" y="1889418"/>
                    <a:pt x="1206657" y="1897989"/>
                    <a:pt x="1200337" y="1904309"/>
                  </a:cubicBezTo>
                  <a:cubicBezTo>
                    <a:pt x="1194018" y="1910628"/>
                    <a:pt x="1185447" y="1914179"/>
                    <a:pt x="1176510" y="1914179"/>
                  </a:cubicBezTo>
                  <a:lnTo>
                    <a:pt x="33697" y="1914179"/>
                  </a:lnTo>
                  <a:cubicBezTo>
                    <a:pt x="24760" y="1914179"/>
                    <a:pt x="16189" y="1910628"/>
                    <a:pt x="9870" y="1904309"/>
                  </a:cubicBezTo>
                  <a:cubicBezTo>
                    <a:pt x="3550" y="1897989"/>
                    <a:pt x="0" y="1889418"/>
                    <a:pt x="0" y="1880481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10207" cy="1933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44166" y="2407172"/>
            <a:ext cx="4595005" cy="7267896"/>
            <a:chOff x="0" y="0"/>
            <a:chExt cx="1210207" cy="19141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0207" cy="1914179"/>
            </a:xfrm>
            <a:custGeom>
              <a:avLst/>
              <a:gdLst/>
              <a:ahLst/>
              <a:cxnLst/>
              <a:rect l="l" t="t" r="r" b="b"/>
              <a:pathLst>
                <a:path w="1210207" h="1914179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1880481"/>
                  </a:lnTo>
                  <a:cubicBezTo>
                    <a:pt x="1210207" y="1889418"/>
                    <a:pt x="1206657" y="1897989"/>
                    <a:pt x="1200337" y="1904309"/>
                  </a:cubicBezTo>
                  <a:cubicBezTo>
                    <a:pt x="1194018" y="1910628"/>
                    <a:pt x="1185447" y="1914179"/>
                    <a:pt x="1176510" y="1914179"/>
                  </a:cubicBezTo>
                  <a:lnTo>
                    <a:pt x="33697" y="1914179"/>
                  </a:lnTo>
                  <a:cubicBezTo>
                    <a:pt x="24760" y="1914179"/>
                    <a:pt x="16189" y="1910628"/>
                    <a:pt x="9870" y="1904309"/>
                  </a:cubicBezTo>
                  <a:cubicBezTo>
                    <a:pt x="3550" y="1897989"/>
                    <a:pt x="0" y="1889418"/>
                    <a:pt x="0" y="1880481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210207" cy="1933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53521" y="2407172"/>
            <a:ext cx="4595005" cy="7267896"/>
            <a:chOff x="0" y="0"/>
            <a:chExt cx="1210207" cy="19141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10207" cy="1914179"/>
            </a:xfrm>
            <a:custGeom>
              <a:avLst/>
              <a:gdLst/>
              <a:ahLst/>
              <a:cxnLst/>
              <a:rect l="l" t="t" r="r" b="b"/>
              <a:pathLst>
                <a:path w="1210207" h="1914179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1880481"/>
                  </a:lnTo>
                  <a:cubicBezTo>
                    <a:pt x="1210207" y="1889418"/>
                    <a:pt x="1206657" y="1897989"/>
                    <a:pt x="1200337" y="1904309"/>
                  </a:cubicBezTo>
                  <a:cubicBezTo>
                    <a:pt x="1194018" y="1910628"/>
                    <a:pt x="1185447" y="1914179"/>
                    <a:pt x="1176510" y="1914179"/>
                  </a:cubicBezTo>
                  <a:lnTo>
                    <a:pt x="33697" y="1914179"/>
                  </a:lnTo>
                  <a:cubicBezTo>
                    <a:pt x="24760" y="1914179"/>
                    <a:pt x="16189" y="1910628"/>
                    <a:pt x="9870" y="1904309"/>
                  </a:cubicBezTo>
                  <a:cubicBezTo>
                    <a:pt x="3550" y="1897989"/>
                    <a:pt x="0" y="1889418"/>
                    <a:pt x="0" y="1880481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210207" cy="1933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211520" y="2621271"/>
            <a:ext cx="2745392" cy="38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130"/>
              </a:lnSpc>
              <a:spcBef>
                <a:spcPct val="0"/>
              </a:spcBef>
            </a:pPr>
            <a:r>
              <a:rPr lang="en-US" sz="2268" b="1" spc="222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Der Widerstand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981480" y="2250803"/>
            <a:ext cx="1047779" cy="1124013"/>
            <a:chOff x="0" y="0"/>
            <a:chExt cx="2127600" cy="2282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7086172" y="2250803"/>
            <a:ext cx="1047779" cy="1124013"/>
            <a:chOff x="0" y="0"/>
            <a:chExt cx="2127600" cy="2282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2195527" y="2250803"/>
            <a:ext cx="1047779" cy="1124013"/>
            <a:chOff x="0" y="0"/>
            <a:chExt cx="2127600" cy="2282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2132107" y="7335728"/>
            <a:ext cx="3824805" cy="930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1799" spc="176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Der elektrische Widerstand begrenzt den Stromfluss in einem Stromkreis.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187190" y="7188281"/>
            <a:ext cx="4110823" cy="10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7"/>
              </a:lnSpc>
            </a:pPr>
            <a:r>
              <a:rPr lang="en-US" sz="1599" spc="156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Ein Steckbrett (Breadboard) erlaubt es, elektronische Schaltungen aufzubauen und zu testen, ohne löten zu müssen.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508086" y="7297819"/>
            <a:ext cx="3411804" cy="82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7"/>
              </a:lnSpc>
            </a:pPr>
            <a:r>
              <a:rPr lang="en-US" sz="1599" spc="156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Die Verbindungskabel sind eine Sammlung von Drähten,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16212" y="2621271"/>
            <a:ext cx="2934175" cy="38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130"/>
              </a:lnSpc>
              <a:spcBef>
                <a:spcPct val="0"/>
              </a:spcBef>
            </a:pPr>
            <a:r>
              <a:rPr lang="en-US" sz="2268" b="1" spc="222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Das Steckbrett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325923" y="2667944"/>
            <a:ext cx="3122959" cy="30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440"/>
              </a:lnSpc>
              <a:spcBef>
                <a:spcPct val="0"/>
              </a:spcBef>
            </a:pPr>
            <a:r>
              <a:rPr lang="en-US" sz="1768" b="1" spc="173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Die Verbindungskabel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954088" y="2250803"/>
            <a:ext cx="157787" cy="156369"/>
            <a:chOff x="0" y="0"/>
            <a:chExt cx="320400" cy="31752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8058780" y="2250803"/>
            <a:ext cx="157787" cy="156369"/>
            <a:chOff x="0" y="0"/>
            <a:chExt cx="320400" cy="31752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3168135" y="2250803"/>
            <a:ext cx="157787" cy="156369"/>
            <a:chOff x="0" y="0"/>
            <a:chExt cx="320400" cy="31752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4689622" y="828536"/>
            <a:ext cx="8904094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BESCHREIBUNG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610503" y="3631992"/>
            <a:ext cx="2868013" cy="2868013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25257" r="-25257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7817657" y="3631992"/>
            <a:ext cx="2754639" cy="2754639"/>
            <a:chOff x="0" y="0"/>
            <a:chExt cx="6350000" cy="635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6697" r="-6697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12925071" y="3720394"/>
            <a:ext cx="2577834" cy="2577834"/>
            <a:chOff x="0" y="0"/>
            <a:chExt cx="6350000" cy="635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2374" r="-2374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40" name="TextBox 40"/>
          <p:cNvSpPr txBox="1"/>
          <p:nvPr/>
        </p:nvSpPr>
        <p:spPr>
          <a:xfrm>
            <a:off x="13370276" y="9144000"/>
            <a:ext cx="7778049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868" y="0"/>
            <a:ext cx="8585708" cy="10287000"/>
            <a:chOff x="0" y="0"/>
            <a:chExt cx="8585708" cy="10287000"/>
          </a:xfrm>
        </p:grpSpPr>
        <p:sp>
          <p:nvSpPr>
            <p:cNvPr id="6" name="Freeform 6"/>
            <p:cNvSpPr/>
            <p:nvPr/>
          </p:nvSpPr>
          <p:spPr>
            <a:xfrm rot="-10800000">
              <a:off x="0" y="0"/>
              <a:ext cx="8585708" cy="10287000"/>
            </a:xfrm>
            <a:custGeom>
              <a:avLst/>
              <a:gdLst/>
              <a:ahLst/>
              <a:cxnLst/>
              <a:rect l="l" t="t" r="r" b="b"/>
              <a:pathLst>
                <a:path w="8585708" h="10287000">
                  <a:moveTo>
                    <a:pt x="0" y="10286238"/>
                  </a:moveTo>
                  <a:cubicBezTo>
                    <a:pt x="4064" y="10266553"/>
                    <a:pt x="7747" y="10246868"/>
                    <a:pt x="12192" y="10227310"/>
                  </a:cubicBezTo>
                  <a:cubicBezTo>
                    <a:pt x="107568" y="9801479"/>
                    <a:pt x="203073" y="9375775"/>
                    <a:pt x="298450" y="8949944"/>
                  </a:cubicBezTo>
                  <a:cubicBezTo>
                    <a:pt x="439419" y="8320278"/>
                    <a:pt x="580009" y="7690612"/>
                    <a:pt x="721106" y="7061073"/>
                  </a:cubicBezTo>
                  <a:cubicBezTo>
                    <a:pt x="894461" y="6287897"/>
                    <a:pt x="1068324" y="5514848"/>
                    <a:pt x="1241679" y="4741672"/>
                  </a:cubicBezTo>
                  <a:cubicBezTo>
                    <a:pt x="1391031" y="4075557"/>
                    <a:pt x="1540129" y="3409442"/>
                    <a:pt x="1689354" y="2743200"/>
                  </a:cubicBezTo>
                  <a:cubicBezTo>
                    <a:pt x="1820418" y="2157984"/>
                    <a:pt x="1951228" y="1572895"/>
                    <a:pt x="2082546" y="987806"/>
                  </a:cubicBezTo>
                  <a:cubicBezTo>
                    <a:pt x="2156333" y="658749"/>
                    <a:pt x="2230755" y="329819"/>
                    <a:pt x="2304923" y="762"/>
                  </a:cubicBezTo>
                  <a:cubicBezTo>
                    <a:pt x="4386326" y="762"/>
                    <a:pt x="6467602" y="889"/>
                    <a:pt x="8548878" y="0"/>
                  </a:cubicBezTo>
                  <a:cubicBezTo>
                    <a:pt x="8578977" y="0"/>
                    <a:pt x="8585708" y="6731"/>
                    <a:pt x="8585708" y="36957"/>
                  </a:cubicBezTo>
                  <a:cubicBezTo>
                    <a:pt x="8584946" y="3441319"/>
                    <a:pt x="8584946" y="6845681"/>
                    <a:pt x="8585708" y="10250043"/>
                  </a:cubicBezTo>
                  <a:cubicBezTo>
                    <a:pt x="8585708" y="10280269"/>
                    <a:pt x="8578977" y="10287000"/>
                    <a:pt x="8548878" y="10287000"/>
                  </a:cubicBezTo>
                  <a:cubicBezTo>
                    <a:pt x="5699252" y="10286238"/>
                    <a:pt x="2849625" y="10286238"/>
                    <a:pt x="0" y="10286238"/>
                  </a:cubicBezTo>
                  <a:close/>
                </a:path>
              </a:pathLst>
            </a:custGeom>
            <a:blipFill>
              <a:blip r:embed="rId2"/>
              <a:stretch>
                <a:fillRect l="-7816" r="-60157" b="-462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683558" y="1006764"/>
            <a:ext cx="9870338" cy="8273471"/>
            <a:chOff x="0" y="0"/>
            <a:chExt cx="2599595" cy="21790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99595" cy="2179021"/>
            </a:xfrm>
            <a:custGeom>
              <a:avLst/>
              <a:gdLst/>
              <a:ahLst/>
              <a:cxnLst/>
              <a:rect l="l" t="t" r="r" b="b"/>
              <a:pathLst>
                <a:path w="2599595" h="2179021">
                  <a:moveTo>
                    <a:pt x="20393" y="0"/>
                  </a:moveTo>
                  <a:lnTo>
                    <a:pt x="2579202" y="0"/>
                  </a:lnTo>
                  <a:cubicBezTo>
                    <a:pt x="2584610" y="0"/>
                    <a:pt x="2589798" y="2149"/>
                    <a:pt x="2593622" y="5973"/>
                  </a:cubicBezTo>
                  <a:cubicBezTo>
                    <a:pt x="2597447" y="9798"/>
                    <a:pt x="2599595" y="14985"/>
                    <a:pt x="2599595" y="20393"/>
                  </a:cubicBezTo>
                  <a:lnTo>
                    <a:pt x="2599595" y="2158628"/>
                  </a:lnTo>
                  <a:cubicBezTo>
                    <a:pt x="2599595" y="2164037"/>
                    <a:pt x="2597447" y="2169224"/>
                    <a:pt x="2593622" y="2173048"/>
                  </a:cubicBezTo>
                  <a:cubicBezTo>
                    <a:pt x="2589798" y="2176873"/>
                    <a:pt x="2584610" y="2179021"/>
                    <a:pt x="2579202" y="2179021"/>
                  </a:cubicBezTo>
                  <a:lnTo>
                    <a:pt x="20393" y="2179021"/>
                  </a:lnTo>
                  <a:cubicBezTo>
                    <a:pt x="14985" y="2179021"/>
                    <a:pt x="9798" y="2176873"/>
                    <a:pt x="5973" y="2173048"/>
                  </a:cubicBezTo>
                  <a:cubicBezTo>
                    <a:pt x="2149" y="2169224"/>
                    <a:pt x="0" y="2164037"/>
                    <a:pt x="0" y="2158628"/>
                  </a:cubicBezTo>
                  <a:lnTo>
                    <a:pt x="0" y="20393"/>
                  </a:lnTo>
                  <a:cubicBezTo>
                    <a:pt x="0" y="14985"/>
                    <a:pt x="2149" y="9798"/>
                    <a:pt x="5973" y="5973"/>
                  </a:cubicBezTo>
                  <a:cubicBezTo>
                    <a:pt x="9798" y="2149"/>
                    <a:pt x="14985" y="0"/>
                    <a:pt x="2039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599595" cy="2198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26049" y="3479218"/>
            <a:ext cx="7901993" cy="2808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1"/>
              </a:lnSpc>
            </a:pPr>
            <a:r>
              <a:rPr lang="en-US" sz="5283" spc="184" dirty="0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DEN VERWENDETEN CODE </a:t>
            </a:r>
            <a:r>
              <a:rPr lang="en-US" sz="5283" spc="184" dirty="0" smtClean="0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ANALYSIEREN </a:t>
            </a:r>
            <a:endParaRPr lang="en-US" sz="5283" spc="184" dirty="0">
              <a:solidFill>
                <a:srgbClr val="01010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 dirty="0">
                <a:solidFill>
                  <a:srgbClr val="00979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ARDUINO IDE</a:t>
            </a:r>
            <a:r>
              <a:rPr lang="en-US" sz="5283" spc="184" dirty="0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91617" y="1593771"/>
            <a:ext cx="4921232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ANALYSE</a:t>
            </a:r>
          </a:p>
        </p:txBody>
      </p:sp>
      <p:sp>
        <p:nvSpPr>
          <p:cNvPr id="12" name="Freeform 12"/>
          <p:cNvSpPr/>
          <p:nvPr/>
        </p:nvSpPr>
        <p:spPr>
          <a:xfrm>
            <a:off x="9197149" y="6561752"/>
            <a:ext cx="2843155" cy="1940453"/>
          </a:xfrm>
          <a:custGeom>
            <a:avLst/>
            <a:gdLst/>
            <a:ahLst/>
            <a:cxnLst/>
            <a:rect l="l" t="t" r="r" b="b"/>
            <a:pathLst>
              <a:path w="2843155" h="1940453">
                <a:moveTo>
                  <a:pt x="0" y="0"/>
                </a:moveTo>
                <a:lnTo>
                  <a:pt x="2843155" y="0"/>
                </a:lnTo>
                <a:lnTo>
                  <a:pt x="2843155" y="1940453"/>
                </a:lnTo>
                <a:lnTo>
                  <a:pt x="0" y="194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370276" y="9144000"/>
            <a:ext cx="7778049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8437125" y="-969086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918" y="0"/>
            <a:ext cx="9827677" cy="10287000"/>
            <a:chOff x="0" y="0"/>
            <a:chExt cx="9827677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27677" cy="10287000"/>
            </a:xfrm>
            <a:custGeom>
              <a:avLst/>
              <a:gdLst/>
              <a:ahLst/>
              <a:cxnLst/>
              <a:rect l="l" t="t" r="r" b="b"/>
              <a:pathLst>
                <a:path w="9827677" h="10287000">
                  <a:moveTo>
                    <a:pt x="9827677" y="762"/>
                  </a:moveTo>
                  <a:cubicBezTo>
                    <a:pt x="9823025" y="20447"/>
                    <a:pt x="9818810" y="40132"/>
                    <a:pt x="9813721" y="59690"/>
                  </a:cubicBezTo>
                  <a:cubicBezTo>
                    <a:pt x="9704548" y="485521"/>
                    <a:pt x="9595228" y="911225"/>
                    <a:pt x="9486054" y="1337056"/>
                  </a:cubicBezTo>
                  <a:cubicBezTo>
                    <a:pt x="9324693" y="1966722"/>
                    <a:pt x="9163767" y="2596388"/>
                    <a:pt x="9002259" y="3225927"/>
                  </a:cubicBezTo>
                  <a:cubicBezTo>
                    <a:pt x="8803828" y="3999103"/>
                    <a:pt x="8604814" y="4772152"/>
                    <a:pt x="8406382" y="5545328"/>
                  </a:cubicBezTo>
                  <a:cubicBezTo>
                    <a:pt x="8235425" y="6211443"/>
                    <a:pt x="8064760" y="6877558"/>
                    <a:pt x="7893948" y="7543800"/>
                  </a:cubicBezTo>
                  <a:cubicBezTo>
                    <a:pt x="7743925" y="8129016"/>
                    <a:pt x="7594193" y="8714105"/>
                    <a:pt x="7443880" y="9299194"/>
                  </a:cubicBezTo>
                  <a:cubicBezTo>
                    <a:pt x="7359419" y="9628251"/>
                    <a:pt x="7274231" y="9957181"/>
                    <a:pt x="7189335" y="10286238"/>
                  </a:cubicBezTo>
                  <a:cubicBezTo>
                    <a:pt x="4806845" y="10286238"/>
                    <a:pt x="2424501" y="10286111"/>
                    <a:pt x="42157" y="10287000"/>
                  </a:cubicBezTo>
                  <a:cubicBezTo>
                    <a:pt x="7704" y="10287000"/>
                    <a:pt x="0" y="10280269"/>
                    <a:pt x="0" y="10250043"/>
                  </a:cubicBezTo>
                  <a:cubicBezTo>
                    <a:pt x="872" y="6845681"/>
                    <a:pt x="872" y="3441319"/>
                    <a:pt x="0" y="36957"/>
                  </a:cubicBezTo>
                  <a:cubicBezTo>
                    <a:pt x="0" y="6731"/>
                    <a:pt x="7705" y="0"/>
                    <a:pt x="42158" y="0"/>
                  </a:cubicBezTo>
                  <a:cubicBezTo>
                    <a:pt x="3303998" y="762"/>
                    <a:pt x="6565837" y="762"/>
                    <a:pt x="9827677" y="762"/>
                  </a:cubicBezTo>
                  <a:close/>
                </a:path>
              </a:pathLst>
            </a:custGeom>
            <a:blipFill>
              <a:blip r:embed="rId2"/>
              <a:stretch>
                <a:fillRect b="-7231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638881" y="939464"/>
            <a:ext cx="8668169" cy="8795168"/>
            <a:chOff x="0" y="0"/>
            <a:chExt cx="2282974" cy="23164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2974" cy="2316423"/>
            </a:xfrm>
            <a:custGeom>
              <a:avLst/>
              <a:gdLst/>
              <a:ahLst/>
              <a:cxnLst/>
              <a:rect l="l" t="t" r="r" b="b"/>
              <a:pathLst>
                <a:path w="2282974" h="2316423">
                  <a:moveTo>
                    <a:pt x="23222" y="0"/>
                  </a:moveTo>
                  <a:lnTo>
                    <a:pt x="2259753" y="0"/>
                  </a:lnTo>
                  <a:cubicBezTo>
                    <a:pt x="2265911" y="0"/>
                    <a:pt x="2271818" y="2447"/>
                    <a:pt x="2276173" y="6801"/>
                  </a:cubicBezTo>
                  <a:cubicBezTo>
                    <a:pt x="2280528" y="11156"/>
                    <a:pt x="2282974" y="17063"/>
                    <a:pt x="2282974" y="23222"/>
                  </a:cubicBezTo>
                  <a:lnTo>
                    <a:pt x="2282974" y="2293201"/>
                  </a:lnTo>
                  <a:cubicBezTo>
                    <a:pt x="2282974" y="2306026"/>
                    <a:pt x="2272578" y="2316423"/>
                    <a:pt x="2259753" y="2316423"/>
                  </a:cubicBezTo>
                  <a:lnTo>
                    <a:pt x="23222" y="2316423"/>
                  </a:lnTo>
                  <a:cubicBezTo>
                    <a:pt x="17063" y="2316423"/>
                    <a:pt x="11156" y="2313976"/>
                    <a:pt x="6801" y="2309621"/>
                  </a:cubicBezTo>
                  <a:cubicBezTo>
                    <a:pt x="2447" y="2305266"/>
                    <a:pt x="0" y="2299360"/>
                    <a:pt x="0" y="2293201"/>
                  </a:cubicBezTo>
                  <a:lnTo>
                    <a:pt x="0" y="23222"/>
                  </a:lnTo>
                  <a:cubicBezTo>
                    <a:pt x="0" y="17063"/>
                    <a:pt x="2447" y="11156"/>
                    <a:pt x="6801" y="6801"/>
                  </a:cubicBezTo>
                  <a:cubicBezTo>
                    <a:pt x="11156" y="2447"/>
                    <a:pt x="17063" y="0"/>
                    <a:pt x="23222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282974" cy="2335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8583519">
            <a:off x="5719484" y="1042029"/>
            <a:ext cx="5975418" cy="2031642"/>
          </a:xfrm>
          <a:custGeom>
            <a:avLst/>
            <a:gdLst/>
            <a:ahLst/>
            <a:cxnLst/>
            <a:rect l="l" t="t" r="r" b="b"/>
            <a:pathLst>
              <a:path w="5975418" h="2031642">
                <a:moveTo>
                  <a:pt x="0" y="0"/>
                </a:moveTo>
                <a:lnTo>
                  <a:pt x="5975418" y="0"/>
                </a:lnTo>
                <a:lnTo>
                  <a:pt x="5975418" y="2031642"/>
                </a:lnTo>
                <a:lnTo>
                  <a:pt x="0" y="20316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8583519">
            <a:off x="5719484" y="2531143"/>
            <a:ext cx="5975418" cy="2031642"/>
          </a:xfrm>
          <a:custGeom>
            <a:avLst/>
            <a:gdLst/>
            <a:ahLst/>
            <a:cxnLst/>
            <a:rect l="l" t="t" r="r" b="b"/>
            <a:pathLst>
              <a:path w="5975418" h="2031642">
                <a:moveTo>
                  <a:pt x="0" y="0"/>
                </a:moveTo>
                <a:lnTo>
                  <a:pt x="5975418" y="0"/>
                </a:lnTo>
                <a:lnTo>
                  <a:pt x="5975418" y="2031642"/>
                </a:lnTo>
                <a:lnTo>
                  <a:pt x="0" y="20316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8583519">
            <a:off x="5946308" y="4846742"/>
            <a:ext cx="5975418" cy="2031642"/>
          </a:xfrm>
          <a:custGeom>
            <a:avLst/>
            <a:gdLst/>
            <a:ahLst/>
            <a:cxnLst/>
            <a:rect l="l" t="t" r="r" b="b"/>
            <a:pathLst>
              <a:path w="5975418" h="2031642">
                <a:moveTo>
                  <a:pt x="0" y="0"/>
                </a:moveTo>
                <a:lnTo>
                  <a:pt x="5975419" y="0"/>
                </a:lnTo>
                <a:lnTo>
                  <a:pt x="5975419" y="2031642"/>
                </a:lnTo>
                <a:lnTo>
                  <a:pt x="0" y="20316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9181699">
            <a:off x="5996535" y="6991718"/>
            <a:ext cx="5421221" cy="1843215"/>
          </a:xfrm>
          <a:custGeom>
            <a:avLst/>
            <a:gdLst/>
            <a:ahLst/>
            <a:cxnLst/>
            <a:rect l="l" t="t" r="r" b="b"/>
            <a:pathLst>
              <a:path w="5421221" h="1843215">
                <a:moveTo>
                  <a:pt x="0" y="0"/>
                </a:moveTo>
                <a:lnTo>
                  <a:pt x="5421221" y="0"/>
                </a:lnTo>
                <a:lnTo>
                  <a:pt x="5421221" y="1843215"/>
                </a:lnTo>
                <a:lnTo>
                  <a:pt x="0" y="18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777892" y="1224556"/>
            <a:ext cx="7098746" cy="182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DEKLARATIVER TEIL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35277" y="3745303"/>
            <a:ext cx="4908849" cy="920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367" lvl="1" indent="-288184" algn="ctr">
              <a:lnSpc>
                <a:spcPts val="3684"/>
              </a:lnSpc>
              <a:buFont typeface="Arial"/>
              <a:buChar char="•"/>
            </a:pPr>
            <a:r>
              <a:rPr lang="en-US" sz="266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Bibliotheksdeklaration #include&lt;servo.h&gt;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77892" y="4947222"/>
            <a:ext cx="5654110" cy="1267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863" lvl="1" indent="-264432" algn="l">
              <a:lnSpc>
                <a:spcPts val="3380"/>
              </a:lnSpc>
              <a:buFont typeface="Arial"/>
              <a:buChar char="•"/>
            </a:pPr>
            <a:r>
              <a:rPr lang="en-US" sz="244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Deklaration des Servo-Objekts und der zugehörigen Variablen für die horizontale Bewegung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44306" y="6929574"/>
            <a:ext cx="5587697" cy="1216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1720" lvl="1" indent="-265860" algn="l">
              <a:lnSpc>
                <a:spcPts val="3275"/>
              </a:lnSpc>
              <a:buFont typeface="Arial"/>
              <a:buChar char="•"/>
            </a:pPr>
            <a:r>
              <a:rPr lang="en-US" sz="2462" spc="19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Deklaration des Servo-Objekts und der zugehörigen Variablen für die vertikale Bewegung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44306" y="8441488"/>
            <a:ext cx="6256996" cy="397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9781" lvl="1" indent="-264891" algn="l">
              <a:lnSpc>
                <a:spcPts val="3263"/>
              </a:lnSpc>
              <a:buFont typeface="Arial"/>
              <a:buChar char="•"/>
            </a:pPr>
            <a:r>
              <a:rPr lang="en-US" sz="2453" spc="19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Anfangsposition der Servomotoren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70276" y="9144000"/>
            <a:ext cx="7778049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6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414</Words>
  <Application>Microsoft Office PowerPoint</Application>
  <PresentationFormat>Personnalisé</PresentationFormat>
  <Paragraphs>106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9" baseType="lpstr">
      <vt:lpstr>Montserrat Light</vt:lpstr>
      <vt:lpstr>Montserrat Light Bold</vt:lpstr>
      <vt:lpstr>Montserrat Classic Bold</vt:lpstr>
      <vt:lpstr>Arimo</vt:lpstr>
      <vt:lpstr>Open Sans Bold</vt:lpstr>
      <vt:lpstr>Archivo Black</vt:lpstr>
      <vt:lpstr>Montserrat Classic</vt:lpstr>
      <vt:lpstr>Open Sans</vt:lpstr>
      <vt:lpstr>Calibri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Solar-Tracker</dc:title>
  <cp:lastModifiedBy>dell 5570</cp:lastModifiedBy>
  <cp:revision>4</cp:revision>
  <dcterms:created xsi:type="dcterms:W3CDTF">2006-08-16T00:00:00Z</dcterms:created>
  <dcterms:modified xsi:type="dcterms:W3CDTF">2025-05-31T18:09:56Z</dcterms:modified>
  <dc:identifier>DAGnDgZXnOc</dc:identifier>
</cp:coreProperties>
</file>